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jpeg>
</file>

<file path=ppt/media/image55.jpeg>
</file>

<file path=ppt/media/image56.jpe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jpeg>
</file>

<file path=ppt/media/image76.jpeg>
</file>

<file path=ppt/media/image7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9.jpeg"/><Relationship Id="rId7" Type="http://schemas.openxmlformats.org/officeDocument/2006/relationships/image" Target="../media/image56.jpeg"/><Relationship Id="rId6" Type="http://schemas.openxmlformats.org/officeDocument/2006/relationships/image" Target="../media/image55.jpeg"/><Relationship Id="rId5" Type="http://schemas.openxmlformats.org/officeDocument/2006/relationships/image" Target="../media/image54.jpeg"/><Relationship Id="rId4" Type="http://schemas.openxmlformats.org/officeDocument/2006/relationships/image" Target="../media/image53.jpeg"/><Relationship Id="rId3" Type="http://schemas.openxmlformats.org/officeDocument/2006/relationships/image" Target="../media/image15.png"/><Relationship Id="rId2" Type="http://schemas.openxmlformats.org/officeDocument/2006/relationships/image" Target="../media/image52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9.jpeg"/><Relationship Id="rId7" Type="http://schemas.openxmlformats.org/officeDocument/2006/relationships/image" Target="../media/image60.jpeg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57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5.png"/><Relationship Id="rId8" Type="http://schemas.openxmlformats.org/officeDocument/2006/relationships/image" Target="../media/image19.jpeg"/><Relationship Id="rId7" Type="http://schemas.openxmlformats.org/officeDocument/2006/relationships/image" Target="../media/image26.png"/><Relationship Id="rId6" Type="http://schemas.openxmlformats.org/officeDocument/2006/relationships/image" Target="../media/image2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71.png"/><Relationship Id="rId14" Type="http://schemas.openxmlformats.org/officeDocument/2006/relationships/image" Target="../media/image70.png"/><Relationship Id="rId13" Type="http://schemas.openxmlformats.org/officeDocument/2006/relationships/image" Target="../media/image69.png"/><Relationship Id="rId12" Type="http://schemas.openxmlformats.org/officeDocument/2006/relationships/image" Target="../media/image68.png"/><Relationship Id="rId11" Type="http://schemas.openxmlformats.org/officeDocument/2006/relationships/image" Target="../media/image67.png"/><Relationship Id="rId10" Type="http://schemas.openxmlformats.org/officeDocument/2006/relationships/image" Target="../media/image66.pn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2.png"/><Relationship Id="rId2" Type="http://schemas.openxmlformats.org/officeDocument/2006/relationships/image" Target="../media/image25.pn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7.png"/><Relationship Id="rId4" Type="http://schemas.openxmlformats.org/officeDocument/2006/relationships/image" Target="../media/image76.jpeg"/><Relationship Id="rId3" Type="http://schemas.openxmlformats.org/officeDocument/2006/relationships/image" Target="../media/image75.jpeg"/><Relationship Id="rId2" Type="http://schemas.openxmlformats.org/officeDocument/2006/relationships/image" Target="../media/image74.jpeg"/><Relationship Id="rId1" Type="http://schemas.openxmlformats.org/officeDocument/2006/relationships/image" Target="../media/image73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image" Target="../media/image19.jpeg"/><Relationship Id="rId7" Type="http://schemas.openxmlformats.org/officeDocument/2006/relationships/image" Target="../media/image18.png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21.jpe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9.jpeg"/><Relationship Id="rId3" Type="http://schemas.openxmlformats.org/officeDocument/2006/relationships/image" Target="../media/image15.png"/><Relationship Id="rId2" Type="http://schemas.openxmlformats.org/officeDocument/2006/relationships/image" Target="../media/image22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2.jpeg"/><Relationship Id="rId8" Type="http://schemas.openxmlformats.org/officeDocument/2006/relationships/image" Target="../media/image31.png"/><Relationship Id="rId7" Type="http://schemas.openxmlformats.org/officeDocument/2006/relationships/image" Target="../media/image30.png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7.png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9.jpeg"/><Relationship Id="rId10" Type="http://schemas.openxmlformats.org/officeDocument/2006/relationships/image" Target="../media/image33.jpe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38.png"/><Relationship Id="rId8" Type="http://schemas.openxmlformats.org/officeDocument/2006/relationships/image" Target="../media/image37.png"/><Relationship Id="rId7" Type="http://schemas.openxmlformats.org/officeDocument/2006/relationships/image" Target="../media/image19.jpeg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39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45.jpeg"/><Relationship Id="rId8" Type="http://schemas.openxmlformats.org/officeDocument/2006/relationships/image" Target="../media/image44.jpeg"/><Relationship Id="rId7" Type="http://schemas.openxmlformats.org/officeDocument/2006/relationships/image" Target="../media/image43.jpeg"/><Relationship Id="rId6" Type="http://schemas.openxmlformats.org/officeDocument/2006/relationships/image" Target="../media/image19.jpeg"/><Relationship Id="rId5" Type="http://schemas.openxmlformats.org/officeDocument/2006/relationships/image" Target="../media/image42.jpeg"/><Relationship Id="rId4" Type="http://schemas.openxmlformats.org/officeDocument/2006/relationships/image" Target="../media/image15.png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 rot="21600000">
            <a:off x="3960495" y="2651759"/>
            <a:ext cx="4834890" cy="1401445"/>
            <a:chOff x="-382905" y="0"/>
            <a:chExt cx="4834890" cy="1401445"/>
          </a:xfrm>
        </p:grpSpPr>
        <p:pic>
          <p:nvPicPr>
            <p:cNvPr id="4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600000">
              <a:off x="0" y="0"/>
              <a:ext cx="4069080" cy="1280160"/>
            </a:xfrm>
            <a:prstGeom prst="rect">
              <a:avLst/>
            </a:prstGeom>
          </p:spPr>
        </p:pic>
        <p:sp>
          <p:nvSpPr>
            <p:cNvPr id="5" name="textbox 3"/>
            <p:cNvSpPr/>
            <p:nvPr/>
          </p:nvSpPr>
          <p:spPr>
            <a:xfrm>
              <a:off x="-382905" y="0"/>
              <a:ext cx="4834890" cy="1401445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08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7000"/>
                </a:lnSpc>
              </a:pPr>
              <a:endParaRPr lang="en-US" altLang="en-US" sz="100" dirty="0"/>
            </a:p>
            <a:p>
              <a:pPr indent="118745" algn="l" rtl="0" eaLnBrk="0">
                <a:lnSpc>
                  <a:spcPct val="91000"/>
                </a:lnSpc>
              </a:pPr>
              <a:r>
                <a:rPr lang="en-US" altLang="en-US" sz="7100" dirty="0"/>
                <a:t>MetaStore</a:t>
              </a:r>
              <a:endParaRPr lang="en-US" altLang="en-US" sz="7100" dirty="0"/>
            </a:p>
          </p:txBody>
        </p:sp>
      </p:grpSp>
      <p:sp>
        <p:nvSpPr>
          <p:cNvPr id="6" name="textbox 4"/>
          <p:cNvSpPr/>
          <p:nvPr/>
        </p:nvSpPr>
        <p:spPr>
          <a:xfrm>
            <a:off x="4160520" y="4354067"/>
            <a:ext cx="3742690" cy="604519"/>
          </a:xfrm>
          <a:prstGeom prst="rect">
            <a:avLst/>
          </a:prstGeom>
          <a:solidFill>
            <a:srgbClr val="3178C0"/>
          </a:solidFill>
        </p:spPr>
        <p:txBody>
          <a:bodyPr vert="horz" wrap="square" lIns="0" tIns="0" rIns="0" bIns="0"/>
          <a:lstStyle/>
          <a:p>
            <a:pPr algn="l" rtl="0" eaLnBrk="0">
              <a:lnSpc>
                <a:spcPct val="111000"/>
              </a:lnSpc>
            </a:pPr>
            <a:endParaRPr lang="en-US" altLang="en-US" sz="1000" dirty="0"/>
          </a:p>
          <a:p>
            <a:pPr algn="l" rtl="0" eaLnBrk="0">
              <a:lnSpc>
                <a:spcPct val="9000"/>
              </a:lnSpc>
            </a:pPr>
            <a:endParaRPr lang="en-US" altLang="en-US" sz="100" dirty="0"/>
          </a:p>
          <a:p>
            <a:pPr indent="1075690" algn="l" rtl="0" eaLnBrk="0">
              <a:lnSpc>
                <a:spcPct val="88000"/>
              </a:lnSpc>
            </a:pPr>
            <a:r>
              <a:rPr sz="20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元宇宙</a:t>
            </a:r>
            <a:r>
              <a:rPr sz="2000" spc="1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20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白皮书</a:t>
            </a:r>
            <a:endParaRPr lang="en-US" altLang="en-US" sz="2000" dirty="0"/>
          </a:p>
        </p:txBody>
      </p:sp>
      <p:pic>
        <p:nvPicPr>
          <p:cNvPr id="7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8458200" y="5440679"/>
            <a:ext cx="1143000" cy="960119"/>
          </a:xfrm>
          <a:prstGeom prst="rect">
            <a:avLst/>
          </a:prstGeom>
        </p:spPr>
      </p:pic>
      <p:pic>
        <p:nvPicPr>
          <p:cNvPr id="8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10607040" y="2194559"/>
            <a:ext cx="960119" cy="731520"/>
          </a:xfrm>
          <a:prstGeom prst="rect">
            <a:avLst/>
          </a:prstGeom>
        </p:spPr>
      </p:pic>
      <p:sp>
        <p:nvSpPr>
          <p:cNvPr id="9" name="rect"/>
          <p:cNvSpPr/>
          <p:nvPr/>
        </p:nvSpPr>
        <p:spPr>
          <a:xfrm>
            <a:off x="4468558" y="3948823"/>
            <a:ext cx="3254831" cy="12700"/>
          </a:xfrm>
          <a:prstGeom prst="rect">
            <a:avLst/>
          </a:prstGeom>
          <a:solidFill>
            <a:srgbClr val="A6AAA9">
              <a:alpha val="99607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106" name="picture 1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2921507" y="1860803"/>
            <a:ext cx="6350508" cy="2450591"/>
          </a:xfrm>
          <a:prstGeom prst="rect">
            <a:avLst/>
          </a:prstGeom>
        </p:spPr>
      </p:pic>
      <p:pic>
        <p:nvPicPr>
          <p:cNvPr id="107" name="picture 1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423303" y="283464"/>
            <a:ext cx="2738996" cy="1452371"/>
          </a:xfrm>
          <a:prstGeom prst="rect">
            <a:avLst/>
          </a:prstGeom>
        </p:spPr>
      </p:pic>
      <p:sp>
        <p:nvSpPr>
          <p:cNvPr id="108" name="textbox 108"/>
          <p:cNvSpPr/>
          <p:nvPr/>
        </p:nvSpPr>
        <p:spPr>
          <a:xfrm>
            <a:off x="756259" y="3119018"/>
            <a:ext cx="2296160" cy="112839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indent="18415" algn="l" rtl="0" eaLnBrk="0">
              <a:lnSpc>
                <a:spcPts val="2360"/>
              </a:lnSpc>
            </a:pPr>
            <a:r>
              <a:rPr sz="1700" spc="6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制作孵化</a:t>
            </a:r>
            <a:r>
              <a:rPr sz="1700" spc="4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C</a:t>
            </a:r>
            <a:r>
              <a:rPr sz="1700" spc="2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r</a:t>
            </a:r>
            <a:r>
              <a:rPr sz="1700" spc="3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yp</a:t>
            </a:r>
            <a:r>
              <a:rPr sz="1700" spc="2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t</a:t>
            </a:r>
            <a:r>
              <a:rPr sz="1700" spc="3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o</a:t>
            </a:r>
            <a:r>
              <a:rPr sz="1700" spc="4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G</a:t>
            </a:r>
            <a:r>
              <a:rPr sz="1700" spc="2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ril</a:t>
            </a:r>
            <a:r>
              <a:rPr sz="1700" spc="25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6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endParaRPr lang="en-US" altLang="en-US" sz="1700" dirty="0"/>
          </a:p>
          <a:p>
            <a:pPr indent="12700" algn="l" rtl="0" eaLnBrk="0">
              <a:lnSpc>
                <a:spcPts val="2360"/>
              </a:lnSpc>
              <a:spcBef>
                <a:spcPts val="880"/>
              </a:spcBef>
            </a:pPr>
            <a:r>
              <a:rPr sz="1700" spc="7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C</a:t>
            </a:r>
            <a:r>
              <a:rPr sz="1700" spc="4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r</a:t>
            </a:r>
            <a:r>
              <a:rPr sz="1700" spc="3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6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yp</a:t>
            </a:r>
            <a:r>
              <a:rPr sz="1700" spc="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t</a:t>
            </a:r>
            <a:r>
              <a:rPr sz="1700" spc="3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6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o</a:t>
            </a:r>
            <a:r>
              <a:rPr sz="1700" spc="7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B</a:t>
            </a:r>
            <a:r>
              <a:rPr sz="1700" spc="6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oy</a:t>
            </a:r>
            <a:r>
              <a:rPr sz="1700" spc="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,</a:t>
            </a:r>
            <a:r>
              <a:rPr sz="1700" spc="7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C</a:t>
            </a:r>
            <a:r>
              <a:rPr sz="1700" spc="6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yb</a:t>
            </a:r>
            <a:r>
              <a:rPr sz="1700" spc="3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5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e</a:t>
            </a:r>
            <a:r>
              <a:rPr sz="1700" spc="4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r</a:t>
            </a:r>
            <a:r>
              <a:rPr sz="1700" spc="3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8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D</a:t>
            </a:r>
            <a:r>
              <a:rPr sz="1700" spc="6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o</a:t>
            </a:r>
            <a:r>
              <a:rPr sz="1700" spc="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g</a:t>
            </a:r>
            <a:endParaRPr lang="en-US" altLang="en-US" sz="1700" dirty="0"/>
          </a:p>
          <a:p>
            <a:pPr algn="l" rtl="0" eaLnBrk="0">
              <a:lnSpc>
                <a:spcPct val="107000"/>
              </a:lnSpc>
            </a:pPr>
            <a:endParaRPr lang="en-US" altLang="en-US" sz="900" dirty="0"/>
          </a:p>
          <a:p>
            <a:pPr indent="13335" algn="l" rtl="0" eaLnBrk="0">
              <a:lnSpc>
                <a:spcPct val="94000"/>
              </a:lnSpc>
              <a:spcBef>
                <a:spcPts val="5"/>
              </a:spcBef>
            </a:pPr>
            <a:r>
              <a:rPr sz="1700" spc="10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加密数字艺术</a:t>
            </a:r>
            <a:r>
              <a:rPr sz="1700" spc="55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品</a:t>
            </a:r>
            <a:endParaRPr lang="en-US" altLang="en-US" sz="1700" dirty="0"/>
          </a:p>
        </p:txBody>
      </p:sp>
      <p:sp>
        <p:nvSpPr>
          <p:cNvPr id="109" name="textbox 109"/>
          <p:cNvSpPr/>
          <p:nvPr/>
        </p:nvSpPr>
        <p:spPr>
          <a:xfrm>
            <a:off x="8835490" y="4027093"/>
            <a:ext cx="2249170" cy="106997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6000"/>
              </a:lnSpc>
            </a:pPr>
            <a:endParaRPr lang="en-US" altLang="en-US" sz="100" dirty="0"/>
          </a:p>
          <a:p>
            <a:pPr indent="31115" algn="l" rtl="0" eaLnBrk="0">
              <a:lnSpc>
                <a:spcPct val="94000"/>
              </a:lnSpc>
            </a:pPr>
            <a:r>
              <a:rPr sz="1700" spc="2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团队成员参与国内</a:t>
            </a:r>
            <a:r>
              <a:rPr sz="1700" spc="22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工</a:t>
            </a:r>
            <a:endParaRPr lang="en-US" altLang="en-US" sz="1700" dirty="0"/>
          </a:p>
          <a:p>
            <a:pPr indent="12700" algn="l" rtl="0" eaLnBrk="0">
              <a:lnSpc>
                <a:spcPct val="86000"/>
              </a:lnSpc>
              <a:spcBef>
                <a:spcPts val="1320"/>
              </a:spcBef>
            </a:pPr>
            <a:r>
              <a:rPr sz="1700" spc="8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业</a:t>
            </a:r>
            <a:r>
              <a:rPr sz="1700" spc="7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互联网</a:t>
            </a:r>
            <a:r>
              <a:rPr sz="1700" spc="4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700" spc="9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7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 </a:t>
            </a:r>
            <a:r>
              <a:rPr sz="1700" spc="7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供应链金</a:t>
            </a:r>
            <a:endParaRPr lang="en-US" altLang="en-US" sz="1700" dirty="0"/>
          </a:p>
          <a:p>
            <a:pPr indent="14605" algn="l" rtl="0" eaLnBrk="0">
              <a:lnSpc>
                <a:spcPts val="3240"/>
              </a:lnSpc>
            </a:pPr>
            <a:r>
              <a:rPr sz="1700" spc="10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融方向的联盟链建</a:t>
            </a:r>
            <a:r>
              <a:rPr sz="1700" spc="65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设</a:t>
            </a:r>
            <a:endParaRPr lang="en-US" altLang="en-US" sz="1700" dirty="0"/>
          </a:p>
        </p:txBody>
      </p:sp>
      <p:sp>
        <p:nvSpPr>
          <p:cNvPr id="110" name="textbox 110"/>
          <p:cNvSpPr/>
          <p:nvPr/>
        </p:nvSpPr>
        <p:spPr>
          <a:xfrm>
            <a:off x="6201333" y="4979010"/>
            <a:ext cx="2194560" cy="108458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5000"/>
              </a:lnSpc>
            </a:pPr>
            <a:endParaRPr lang="en-US" altLang="en-US" sz="100" dirty="0"/>
          </a:p>
          <a:p>
            <a:pPr indent="30480" algn="l" rtl="0" eaLnBrk="0">
              <a:lnSpc>
                <a:spcPct val="85000"/>
              </a:lnSpc>
            </a:pPr>
            <a:r>
              <a:rPr sz="1700" spc="-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团</a:t>
            </a:r>
            <a:r>
              <a:rPr sz="1700" spc="-115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700" spc="-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队</a:t>
            </a:r>
            <a:r>
              <a:rPr sz="1700" spc="-1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700" spc="-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成</a:t>
            </a:r>
            <a:r>
              <a:rPr sz="1700" spc="-1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700" spc="-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员</a:t>
            </a:r>
            <a:r>
              <a:rPr sz="1700" spc="-1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700" spc="-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在</a:t>
            </a:r>
            <a:r>
              <a:rPr sz="1700" spc="-1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700" spc="-1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I</a:t>
            </a:r>
            <a:r>
              <a:rPr sz="1700" spc="-9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-2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E</a:t>
            </a:r>
            <a:r>
              <a:rPr sz="1700" spc="-9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-2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E</a:t>
            </a:r>
            <a:r>
              <a:rPr sz="1700" spc="-9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-2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E</a:t>
            </a:r>
            <a:r>
              <a:rPr sz="1700" spc="-9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-3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下</a:t>
            </a:r>
            <a:endParaRPr lang="en-US" altLang="en-US" sz="1700" dirty="0"/>
          </a:p>
          <a:p>
            <a:pPr marL="12700" indent="0" algn="l" rtl="0" eaLnBrk="0">
              <a:lnSpc>
                <a:spcPct val="162000"/>
              </a:lnSpc>
              <a:spcBef>
                <a:spcPts val="5"/>
              </a:spcBef>
            </a:pPr>
            <a:r>
              <a:rPr sz="1700" spc="9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c</a:t>
            </a:r>
            <a:r>
              <a:rPr sz="1700" spc="10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vp</a:t>
            </a:r>
            <a:r>
              <a:rPr sz="1700" spc="5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7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r</a:t>
            </a:r>
            <a:r>
              <a:rPr sz="1700" spc="19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视觉顶会期刊</a:t>
            </a:r>
            <a:r>
              <a:rPr sz="1700" spc="175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发</a:t>
            </a:r>
            <a:r>
              <a:rPr sz="17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700" spc="10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表学术论</a:t>
            </a:r>
            <a:r>
              <a:rPr sz="1700" spc="6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文</a:t>
            </a:r>
            <a:endParaRPr lang="en-US" altLang="en-US" sz="1700" dirty="0"/>
          </a:p>
        </p:txBody>
      </p:sp>
      <p:sp>
        <p:nvSpPr>
          <p:cNvPr id="111" name="textbox 111"/>
          <p:cNvSpPr/>
          <p:nvPr/>
        </p:nvSpPr>
        <p:spPr>
          <a:xfrm>
            <a:off x="2244445" y="4575073"/>
            <a:ext cx="2728595" cy="73723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indent="12700" algn="l" rtl="0" eaLnBrk="0">
              <a:lnSpc>
                <a:spcPts val="2360"/>
              </a:lnSpc>
            </a:pPr>
            <a:r>
              <a:rPr sz="1700" spc="9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E</a:t>
            </a:r>
            <a:r>
              <a:rPr sz="1700" spc="5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t</a:t>
            </a:r>
            <a:r>
              <a:rPr sz="1700" spc="7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e</a:t>
            </a:r>
            <a:r>
              <a:rPr sz="1700" spc="5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r</a:t>
            </a:r>
            <a:r>
              <a:rPr sz="1700" spc="4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8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n</a:t>
            </a:r>
            <a:r>
              <a:rPr sz="1700" spc="5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it</a:t>
            </a:r>
            <a:r>
              <a:rPr sz="1700" spc="8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y</a:t>
            </a:r>
            <a:r>
              <a:rPr sz="1700" spc="4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11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N</a:t>
            </a:r>
            <a:r>
              <a:rPr sz="1700" spc="7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e</a:t>
            </a:r>
            <a:r>
              <a:rPr sz="1700" spc="5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t</a:t>
            </a:r>
            <a:r>
              <a:rPr sz="1700" spc="11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w</a:t>
            </a:r>
            <a:r>
              <a:rPr sz="1700" spc="8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o</a:t>
            </a:r>
            <a:r>
              <a:rPr sz="1700" spc="5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r</a:t>
            </a:r>
            <a:r>
              <a:rPr sz="1700" spc="8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k</a:t>
            </a:r>
            <a:r>
              <a:rPr sz="1700" spc="4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15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得到热</a:t>
            </a:r>
            <a:r>
              <a:rPr sz="1700" spc="14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门</a:t>
            </a:r>
            <a:endParaRPr lang="en-US" altLang="en-US" sz="1700" dirty="0"/>
          </a:p>
          <a:p>
            <a:pPr indent="17780" algn="l" rtl="0" eaLnBrk="0">
              <a:lnSpc>
                <a:spcPts val="3240"/>
              </a:lnSpc>
            </a:pPr>
            <a:r>
              <a:rPr sz="1700" spc="10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项目</a:t>
            </a:r>
            <a:r>
              <a:rPr sz="1700" spc="9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M</a:t>
            </a:r>
            <a:r>
              <a:rPr sz="1700" spc="5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oonbea</a:t>
            </a:r>
            <a:r>
              <a:rPr sz="1700" spc="8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m</a:t>
            </a:r>
            <a:r>
              <a:rPr sz="1700" spc="30" dirty="0">
                <a:solidFill>
                  <a:srgbClr val="53585F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700" spc="10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的资</a:t>
            </a:r>
            <a:r>
              <a:rPr sz="1700" spc="70" dirty="0">
                <a:ln w="6537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助</a:t>
            </a:r>
            <a:endParaRPr lang="en-US" altLang="en-US" sz="1700" dirty="0"/>
          </a:p>
        </p:txBody>
      </p:sp>
      <p:grpSp>
        <p:nvGrpSpPr>
          <p:cNvPr id="18" name="group 18"/>
          <p:cNvGrpSpPr/>
          <p:nvPr/>
        </p:nvGrpSpPr>
        <p:grpSpPr>
          <a:xfrm rot="21600000">
            <a:off x="9372600" y="3017519"/>
            <a:ext cx="777240" cy="822960"/>
            <a:chOff x="0" y="0"/>
            <a:chExt cx="777240" cy="822960"/>
          </a:xfrm>
        </p:grpSpPr>
        <p:pic>
          <p:nvPicPr>
            <p:cNvPr id="112" name="picture 1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600000">
              <a:off x="0" y="0"/>
              <a:ext cx="777240" cy="822960"/>
            </a:xfrm>
            <a:prstGeom prst="rect">
              <a:avLst/>
            </a:prstGeom>
          </p:spPr>
        </p:pic>
        <p:sp>
          <p:nvSpPr>
            <p:cNvPr id="113" name="textbox 113"/>
            <p:cNvSpPr/>
            <p:nvPr/>
          </p:nvSpPr>
          <p:spPr>
            <a:xfrm>
              <a:off x="-12700" y="-12700"/>
              <a:ext cx="803275" cy="92646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50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7000"/>
                </a:lnSpc>
              </a:pPr>
              <a:endParaRPr lang="en-US" altLang="en-US" sz="100" dirty="0"/>
            </a:p>
            <a:p>
              <a:pPr indent="236220" algn="l" rtl="0" eaLnBrk="0">
                <a:lnSpc>
                  <a:spcPct val="89000"/>
                </a:lnSpc>
              </a:pPr>
              <a:r>
                <a:rPr sz="2700" spc="29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0</a:t>
              </a:r>
              <a:r>
                <a:rPr sz="2700" spc="27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4</a:t>
              </a:r>
              <a:endParaRPr lang="en-US" altLang="en-US" sz="2700" dirty="0"/>
            </a:p>
          </p:txBody>
        </p:sp>
      </p:grpSp>
      <p:grpSp>
        <p:nvGrpSpPr>
          <p:cNvPr id="20" name="group 20"/>
          <p:cNvGrpSpPr/>
          <p:nvPr/>
        </p:nvGrpSpPr>
        <p:grpSpPr>
          <a:xfrm rot="21600000">
            <a:off x="7040880" y="3931919"/>
            <a:ext cx="777240" cy="822960"/>
            <a:chOff x="0" y="0"/>
            <a:chExt cx="777240" cy="822960"/>
          </a:xfrm>
        </p:grpSpPr>
        <p:pic>
          <p:nvPicPr>
            <p:cNvPr id="114" name="picture 1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1600000">
              <a:off x="0" y="0"/>
              <a:ext cx="777240" cy="822960"/>
            </a:xfrm>
            <a:prstGeom prst="rect">
              <a:avLst/>
            </a:prstGeom>
          </p:spPr>
        </p:pic>
        <p:sp>
          <p:nvSpPr>
            <p:cNvPr id="115" name="textbox 115"/>
            <p:cNvSpPr/>
            <p:nvPr/>
          </p:nvSpPr>
          <p:spPr>
            <a:xfrm>
              <a:off x="-12700" y="-12700"/>
              <a:ext cx="803275" cy="92646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52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9000"/>
                </a:lnSpc>
              </a:pPr>
              <a:endParaRPr lang="en-US" altLang="en-US" sz="100" dirty="0"/>
            </a:p>
            <a:p>
              <a:pPr indent="205740" algn="l" rtl="0" eaLnBrk="0">
                <a:lnSpc>
                  <a:spcPct val="89000"/>
                </a:lnSpc>
              </a:pPr>
              <a:r>
                <a:rPr sz="2700" spc="29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0</a:t>
              </a:r>
              <a:r>
                <a:rPr sz="2700" spc="27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3</a:t>
              </a:r>
              <a:endParaRPr lang="en-US" altLang="en-US" sz="2700" dirty="0"/>
            </a:p>
          </p:txBody>
        </p:sp>
      </p:grpSp>
      <p:grpSp>
        <p:nvGrpSpPr>
          <p:cNvPr id="22" name="group 22"/>
          <p:cNvGrpSpPr/>
          <p:nvPr/>
        </p:nvGrpSpPr>
        <p:grpSpPr>
          <a:xfrm rot="21600000">
            <a:off x="1920239" y="2103119"/>
            <a:ext cx="777239" cy="822960"/>
            <a:chOff x="0" y="0"/>
            <a:chExt cx="777239" cy="822960"/>
          </a:xfrm>
        </p:grpSpPr>
        <p:pic>
          <p:nvPicPr>
            <p:cNvPr id="116" name="picture 1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1600000">
              <a:off x="0" y="0"/>
              <a:ext cx="777239" cy="822960"/>
            </a:xfrm>
            <a:prstGeom prst="rect">
              <a:avLst/>
            </a:prstGeom>
          </p:spPr>
        </p:pic>
        <p:sp>
          <p:nvSpPr>
            <p:cNvPr id="117" name="textbox 117"/>
            <p:cNvSpPr/>
            <p:nvPr/>
          </p:nvSpPr>
          <p:spPr>
            <a:xfrm>
              <a:off x="-12700" y="-12700"/>
              <a:ext cx="802640" cy="92646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46000"/>
                </a:lnSpc>
              </a:pPr>
              <a:endParaRPr lang="en-US" altLang="en-US" sz="1000" dirty="0"/>
            </a:p>
            <a:p>
              <a:pPr indent="219710" algn="l" rtl="0" eaLnBrk="0">
                <a:lnSpc>
                  <a:spcPct val="89000"/>
                </a:lnSpc>
                <a:spcBef>
                  <a:spcPts val="5"/>
                </a:spcBef>
              </a:pPr>
              <a:r>
                <a:rPr sz="2700" spc="29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0</a:t>
              </a:r>
              <a:r>
                <a:rPr sz="2700" spc="27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1</a:t>
              </a:r>
              <a:endParaRPr lang="en-US" altLang="en-US" sz="2700" dirty="0"/>
            </a:p>
          </p:txBody>
        </p:sp>
      </p:grpSp>
      <p:grpSp>
        <p:nvGrpSpPr>
          <p:cNvPr id="24" name="group 24"/>
          <p:cNvGrpSpPr/>
          <p:nvPr/>
        </p:nvGrpSpPr>
        <p:grpSpPr>
          <a:xfrm rot="21600000">
            <a:off x="3611879" y="3520440"/>
            <a:ext cx="777240" cy="822959"/>
            <a:chOff x="0" y="0"/>
            <a:chExt cx="777240" cy="822959"/>
          </a:xfrm>
        </p:grpSpPr>
        <p:pic>
          <p:nvPicPr>
            <p:cNvPr id="118" name="picture 11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1600000">
              <a:off x="0" y="0"/>
              <a:ext cx="777240" cy="822959"/>
            </a:xfrm>
            <a:prstGeom prst="rect">
              <a:avLst/>
            </a:prstGeom>
          </p:spPr>
        </p:pic>
        <p:sp>
          <p:nvSpPr>
            <p:cNvPr id="119" name="textbox 119"/>
            <p:cNvSpPr/>
            <p:nvPr/>
          </p:nvSpPr>
          <p:spPr>
            <a:xfrm>
              <a:off x="-12700" y="-12700"/>
              <a:ext cx="803275" cy="92646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31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6000"/>
                </a:lnSpc>
              </a:pPr>
              <a:endParaRPr lang="en-US" altLang="en-US" sz="100" dirty="0"/>
            </a:p>
            <a:p>
              <a:pPr indent="215900" algn="l" rtl="0" eaLnBrk="0">
                <a:lnSpc>
                  <a:spcPct val="89000"/>
                </a:lnSpc>
              </a:pPr>
              <a:r>
                <a:rPr sz="2700" spc="29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0</a:t>
              </a:r>
              <a:r>
                <a:rPr sz="2700" spc="27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2</a:t>
              </a:r>
              <a:endParaRPr lang="en-US" altLang="en-US" sz="2700" dirty="0"/>
            </a:p>
          </p:txBody>
        </p:sp>
      </p:grpSp>
      <p:sp>
        <p:nvSpPr>
          <p:cNvPr id="120" name="textbox 120"/>
          <p:cNvSpPr/>
          <p:nvPr/>
        </p:nvSpPr>
        <p:spPr>
          <a:xfrm>
            <a:off x="744054" y="1063726"/>
            <a:ext cx="2153920" cy="35052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4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3000"/>
              </a:lnSpc>
            </a:pPr>
            <a:r>
              <a:rPr sz="2300" spc="10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永恒实验室生</a:t>
            </a:r>
            <a:r>
              <a:rPr sz="2300" spc="55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态</a:t>
            </a:r>
            <a:endParaRPr lang="en-US" altLang="en-US" sz="2300" dirty="0"/>
          </a:p>
        </p:txBody>
      </p:sp>
      <p:pic>
        <p:nvPicPr>
          <p:cNvPr id="121" name="picture 1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10315956" y="917447"/>
            <a:ext cx="745235" cy="53797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1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123" name="picture 1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6973823" y="1563623"/>
            <a:ext cx="4440935" cy="4440935"/>
          </a:xfrm>
          <a:prstGeom prst="rect">
            <a:avLst/>
          </a:prstGeom>
        </p:spPr>
      </p:pic>
      <p:sp>
        <p:nvSpPr>
          <p:cNvPr id="124" name="textbox 124"/>
          <p:cNvSpPr/>
          <p:nvPr/>
        </p:nvSpPr>
        <p:spPr>
          <a:xfrm>
            <a:off x="1916595" y="2142413"/>
            <a:ext cx="4608195" cy="249618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4000"/>
              </a:lnSpc>
            </a:pPr>
            <a:endParaRPr lang="en-US" altLang="en-US" sz="100" dirty="0"/>
          </a:p>
          <a:p>
            <a:pPr indent="57785" algn="l" rtl="0" eaLnBrk="0">
              <a:lnSpc>
                <a:spcPct val="94000"/>
              </a:lnSpc>
            </a:pPr>
            <a:r>
              <a:rPr sz="1700" spc="8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中国最优秀的开发者社</a:t>
            </a:r>
            <a:r>
              <a:rPr sz="1700" spc="4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区</a:t>
            </a:r>
            <a:endParaRPr lang="en-US" altLang="en-US" sz="1700" dirty="0"/>
          </a:p>
          <a:p>
            <a:pPr marL="18415" indent="-3810" algn="l" rtl="0" eaLnBrk="0">
              <a:lnSpc>
                <a:spcPct val="160000"/>
              </a:lnSpc>
              <a:spcBef>
                <a:spcPts val="1350"/>
              </a:spcBef>
            </a:pPr>
            <a:r>
              <a:rPr sz="1100" spc="1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永恒实验室由</a:t>
            </a:r>
            <a:r>
              <a:rPr sz="1100" b="1" spc="8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P</a:t>
            </a:r>
            <a:r>
              <a:rPr sz="1100" b="1" spc="7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</a:t>
            </a:r>
            <a:r>
              <a:rPr sz="1100" b="1" spc="4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t</a:t>
            </a:r>
            <a:r>
              <a:rPr sz="1100" b="1" spc="7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</a:t>
            </a:r>
            <a:r>
              <a:rPr sz="1100" b="1" spc="5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r</a:t>
            </a:r>
            <a:r>
              <a:rPr sz="1100" b="1" spc="4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-ji</a:t>
            </a:r>
            <a:r>
              <a:rPr sz="1100" b="1" spc="10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m</a:t>
            </a:r>
            <a:r>
              <a:rPr sz="1100" spc="1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建立</a:t>
            </a:r>
            <a:r>
              <a:rPr sz="1100" b="1" spc="4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,</a:t>
            </a:r>
            <a:r>
              <a:rPr sz="1100" spc="1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汇集了中国最年轻的开发者</a:t>
            </a:r>
            <a:r>
              <a:rPr sz="1100" b="1" spc="4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r>
              <a:rPr sz="1100" spc="4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1100" spc="1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团</a:t>
            </a:r>
            <a:r>
              <a:rPr sz="1100" spc="105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队</a:t>
            </a:r>
            <a:r>
              <a:rPr sz="1100" spc="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成员</a:t>
            </a:r>
            <a:r>
              <a:rPr sz="11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 </a:t>
            </a:r>
            <a:r>
              <a:rPr sz="1100" spc="9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来自中国各大</a:t>
            </a:r>
            <a:r>
              <a:rPr sz="1100" spc="85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高</a:t>
            </a:r>
            <a:r>
              <a:rPr sz="1100" spc="8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校</a:t>
            </a:r>
            <a:r>
              <a:rPr sz="1100" spc="4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100" spc="10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100" spc="8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社会组织</a:t>
            </a:r>
            <a:r>
              <a:rPr sz="1100" b="1" spc="3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,</a:t>
            </a:r>
            <a:r>
              <a:rPr sz="1100" spc="8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是一支年轻富有活力的开源组织</a:t>
            </a:r>
            <a:r>
              <a:rPr sz="1100" b="1" spc="3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r>
              <a:rPr sz="1100" spc="4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1100" spc="8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目前</a:t>
            </a:r>
            <a:endParaRPr lang="en-US" altLang="en-US" sz="1100" dirty="0"/>
          </a:p>
          <a:p>
            <a:pPr indent="17780" algn="l" rtl="0" eaLnBrk="0">
              <a:lnSpc>
                <a:spcPct val="98000"/>
              </a:lnSpc>
              <a:spcBef>
                <a:spcPts val="865"/>
              </a:spcBef>
            </a:pPr>
            <a:r>
              <a:rPr sz="1100" spc="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生态开发者</a:t>
            </a:r>
            <a:r>
              <a:rPr lang="en-US" sz="1100" spc="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30</a:t>
            </a:r>
            <a:r>
              <a:rPr sz="1100" spc="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余人</a:t>
            </a:r>
            <a:r>
              <a:rPr sz="1100" b="1" spc="1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,</a:t>
            </a:r>
            <a:r>
              <a:rPr sz="1100" spc="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在波卡</a:t>
            </a:r>
            <a:r>
              <a:rPr sz="11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100" spc="35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100" spc="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跨链</a:t>
            </a:r>
            <a:r>
              <a:rPr sz="11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100" spc="3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1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 </a:t>
            </a:r>
            <a:r>
              <a:rPr sz="1100" spc="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隐私计算</a:t>
            </a:r>
            <a:r>
              <a:rPr sz="11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100" spc="3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100" spc="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供应链金融</a:t>
            </a:r>
            <a:r>
              <a:rPr sz="11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100" spc="3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1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 </a:t>
            </a:r>
            <a:r>
              <a:rPr sz="1100" spc="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元宇宙</a:t>
            </a:r>
            <a:endParaRPr lang="en-US" altLang="en-US" sz="1100" dirty="0"/>
          </a:p>
          <a:p>
            <a:pPr indent="12700" algn="l" rtl="0" eaLnBrk="0">
              <a:lnSpc>
                <a:spcPct val="98000"/>
              </a:lnSpc>
              <a:spcBef>
                <a:spcPts val="905"/>
              </a:spcBef>
            </a:pPr>
            <a:r>
              <a:rPr sz="1100" spc="12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都有深入研究</a:t>
            </a:r>
            <a:r>
              <a:rPr sz="1100" b="1" spc="5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endParaRPr lang="en-US" altLang="en-US" sz="1100" dirty="0"/>
          </a:p>
          <a:p>
            <a:pPr algn="l" rtl="0" eaLnBrk="0">
              <a:lnSpc>
                <a:spcPct val="145000"/>
              </a:lnSpc>
            </a:pPr>
            <a:endParaRPr lang="en-US" altLang="en-US" sz="1000" dirty="0"/>
          </a:p>
          <a:p>
            <a:pPr indent="35560" algn="l" rtl="0" eaLnBrk="0">
              <a:lnSpc>
                <a:spcPct val="94000"/>
              </a:lnSpc>
              <a:spcBef>
                <a:spcPts val="515"/>
              </a:spcBef>
            </a:pPr>
            <a:r>
              <a:rPr sz="1700" spc="9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用心做产</a:t>
            </a:r>
            <a:r>
              <a:rPr sz="1700" spc="5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品</a:t>
            </a:r>
            <a:endParaRPr lang="en-US" altLang="en-US" sz="1700" dirty="0"/>
          </a:p>
          <a:p>
            <a:pPr algn="l" rtl="0" eaLnBrk="0">
              <a:lnSpc>
                <a:spcPct val="151000"/>
              </a:lnSpc>
            </a:pPr>
            <a:endParaRPr lang="en-US" altLang="en-US" sz="1000" dirty="0"/>
          </a:p>
          <a:p>
            <a:pPr algn="l" rtl="0" eaLnBrk="0">
              <a:lnSpc>
                <a:spcPct val="142000"/>
              </a:lnSpc>
            </a:pPr>
            <a:endParaRPr lang="en-US" altLang="en-US" sz="200" dirty="0"/>
          </a:p>
          <a:p>
            <a:pPr indent="17780" algn="l" rtl="0" eaLnBrk="0">
              <a:lnSpc>
                <a:spcPct val="97000"/>
              </a:lnSpc>
              <a:spcBef>
                <a:spcPts val="0"/>
              </a:spcBef>
            </a:pPr>
            <a:r>
              <a:rPr sz="1100" spc="11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你可以永远相信</a:t>
            </a:r>
            <a:r>
              <a:rPr sz="1100" spc="5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100" b="1" spc="6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“</a:t>
            </a:r>
            <a:r>
              <a:rPr sz="1100" spc="11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永恒实验室</a:t>
            </a:r>
            <a:r>
              <a:rPr sz="1100" b="1" spc="6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”</a:t>
            </a:r>
            <a:r>
              <a:rPr sz="1100" spc="4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1100" spc="110" dirty="0">
                <a:ln w="4358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的产品</a:t>
            </a:r>
            <a:r>
              <a:rPr sz="1100" b="1" spc="4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endParaRPr lang="en-US" altLang="en-US" sz="1100" dirty="0"/>
          </a:p>
        </p:txBody>
      </p:sp>
      <p:sp>
        <p:nvSpPr>
          <p:cNvPr id="125" name="rect"/>
          <p:cNvSpPr/>
          <p:nvPr/>
        </p:nvSpPr>
        <p:spPr>
          <a:xfrm>
            <a:off x="711390" y="926591"/>
            <a:ext cx="2251265" cy="556260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sp>
        <p:nvSpPr>
          <p:cNvPr id="126" name="rect"/>
          <p:cNvSpPr/>
          <p:nvPr/>
        </p:nvSpPr>
        <p:spPr>
          <a:xfrm>
            <a:off x="704850" y="920750"/>
            <a:ext cx="2263876" cy="568121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pic>
        <p:nvPicPr>
          <p:cNvPr id="127" name="picture 1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423303" y="283464"/>
            <a:ext cx="1065974" cy="1065974"/>
          </a:xfrm>
          <a:prstGeom prst="rect">
            <a:avLst/>
          </a:prstGeom>
        </p:spPr>
      </p:pic>
      <p:sp>
        <p:nvSpPr>
          <p:cNvPr id="128" name="textbox 128"/>
          <p:cNvSpPr/>
          <p:nvPr/>
        </p:nvSpPr>
        <p:spPr>
          <a:xfrm>
            <a:off x="692150" y="1039520"/>
            <a:ext cx="2482850" cy="73977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5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3000"/>
              </a:lnSpc>
              <a:tabLst>
                <a:tab pos="548005" algn="l"/>
              </a:tabLst>
            </a:pP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	</a:t>
            </a:r>
            <a:r>
              <a:rPr sz="2300" spc="8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定位方</a:t>
            </a:r>
            <a:r>
              <a:rPr sz="2300" spc="55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向</a:t>
            </a: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endParaRPr lang="en-US" altLang="en-US" sz="2300" dirty="0"/>
          </a:p>
        </p:txBody>
      </p:sp>
      <p:pic>
        <p:nvPicPr>
          <p:cNvPr id="129" name="picture 1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2593847" y="1167383"/>
            <a:ext cx="568452" cy="568452"/>
          </a:xfrm>
          <a:prstGeom prst="rect">
            <a:avLst/>
          </a:prstGeom>
        </p:spPr>
      </p:pic>
      <p:grpSp>
        <p:nvGrpSpPr>
          <p:cNvPr id="26" name="group 26"/>
          <p:cNvGrpSpPr/>
          <p:nvPr/>
        </p:nvGrpSpPr>
        <p:grpSpPr>
          <a:xfrm rot="21600000">
            <a:off x="1234439" y="3840479"/>
            <a:ext cx="640080" cy="678179"/>
            <a:chOff x="0" y="0"/>
            <a:chExt cx="640080" cy="678179"/>
          </a:xfrm>
        </p:grpSpPr>
        <p:pic>
          <p:nvPicPr>
            <p:cNvPr id="130" name="picture 13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1600000">
              <a:off x="0" y="0"/>
              <a:ext cx="640080" cy="678179"/>
            </a:xfrm>
            <a:prstGeom prst="rect">
              <a:avLst/>
            </a:prstGeom>
          </p:spPr>
        </p:pic>
        <p:sp>
          <p:nvSpPr>
            <p:cNvPr id="131" name="textbox 131"/>
            <p:cNvSpPr/>
            <p:nvPr/>
          </p:nvSpPr>
          <p:spPr>
            <a:xfrm>
              <a:off x="-12700" y="-12700"/>
              <a:ext cx="666115" cy="74993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21000"/>
                </a:lnSpc>
              </a:pPr>
              <a:endParaRPr lang="en-US" altLang="en-US" sz="1000" dirty="0"/>
            </a:p>
            <a:p>
              <a:pPr indent="229870" algn="l" rtl="0" eaLnBrk="0">
                <a:lnSpc>
                  <a:spcPts val="2215"/>
                </a:lnSpc>
                <a:spcBef>
                  <a:spcPts val="0"/>
                </a:spcBef>
              </a:pPr>
              <a:r>
                <a:rPr sz="1700" spc="6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%</a:t>
              </a:r>
              <a:endParaRPr lang="en-US" altLang="en-US" sz="1700" dirty="0"/>
            </a:p>
          </p:txBody>
        </p:sp>
      </p:grpSp>
      <p:pic>
        <p:nvPicPr>
          <p:cNvPr id="132" name="picture 1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1461516" y="2578607"/>
            <a:ext cx="173735" cy="149352"/>
          </a:xfrm>
          <a:prstGeom prst="rect">
            <a:avLst/>
          </a:prstGeom>
        </p:spPr>
      </p:pic>
      <p:pic>
        <p:nvPicPr>
          <p:cNvPr id="133" name="picture 1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1234439" y="2057400"/>
            <a:ext cx="640080" cy="640079"/>
          </a:xfrm>
          <a:prstGeom prst="rect">
            <a:avLst/>
          </a:prstGeom>
        </p:spPr>
      </p:pic>
      <p:pic>
        <p:nvPicPr>
          <p:cNvPr id="134" name="picture 1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10315956" y="917447"/>
            <a:ext cx="745235" cy="537972"/>
          </a:xfrm>
          <a:prstGeom prst="rect">
            <a:avLst/>
          </a:prstGeom>
        </p:spPr>
      </p:pic>
      <p:sp>
        <p:nvSpPr>
          <p:cNvPr id="135" name="textbox 135"/>
          <p:cNvSpPr/>
          <p:nvPr/>
        </p:nvSpPr>
        <p:spPr>
          <a:xfrm>
            <a:off x="1438986" y="2209025"/>
            <a:ext cx="225425" cy="30734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indent="12700" algn="l" rtl="0" eaLnBrk="0">
              <a:lnSpc>
                <a:spcPts val="2215"/>
              </a:lnSpc>
            </a:pPr>
            <a:r>
              <a:rPr sz="1700" spc="60" dirty="0">
                <a:solidFill>
                  <a:srgbClr val="FFFFF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%</a:t>
            </a:r>
            <a:endParaRPr lang="en-US" altLang="en-US" sz="1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picture 1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8" name="group 28"/>
          <p:cNvGrpSpPr/>
          <p:nvPr/>
        </p:nvGrpSpPr>
        <p:grpSpPr>
          <a:xfrm rot="21600000">
            <a:off x="9006318" y="2018651"/>
            <a:ext cx="2562544" cy="1166572"/>
            <a:chOff x="0" y="0"/>
            <a:chExt cx="2562544" cy="1166572"/>
          </a:xfrm>
        </p:grpSpPr>
        <p:pic>
          <p:nvPicPr>
            <p:cNvPr id="137" name="picture 1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600000">
              <a:off x="0" y="0"/>
              <a:ext cx="2562544" cy="928230"/>
            </a:xfrm>
            <a:prstGeom prst="rect">
              <a:avLst/>
            </a:prstGeom>
          </p:spPr>
        </p:pic>
        <p:sp>
          <p:nvSpPr>
            <p:cNvPr id="138" name="textbox 138"/>
            <p:cNvSpPr/>
            <p:nvPr/>
          </p:nvSpPr>
          <p:spPr>
            <a:xfrm>
              <a:off x="340704" y="396216"/>
              <a:ext cx="1930400" cy="796925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83000"/>
                </a:lnSpc>
              </a:pPr>
              <a:endParaRPr lang="en-US" altLang="en-US" sz="100" dirty="0"/>
            </a:p>
            <a:p>
              <a:pPr indent="514350" algn="l" rtl="0" eaLnBrk="0">
                <a:lnSpc>
                  <a:spcPts val="1965"/>
                </a:lnSpc>
              </a:pPr>
              <a:r>
                <a:rPr sz="1500" spc="16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2022</a:t>
              </a:r>
              <a:r>
                <a:rPr sz="1500" spc="8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.</a:t>
              </a:r>
              <a:r>
                <a:rPr sz="1500" spc="2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Q</a:t>
              </a:r>
              <a:r>
                <a:rPr lang="en-US" sz="1500" spc="2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4</a:t>
              </a:r>
              <a:endParaRPr lang="en-US" altLang="en-US" sz="1500" dirty="0"/>
            </a:p>
            <a:p>
              <a:pPr marL="17780" indent="-5080" algn="l" rtl="0" eaLnBrk="0">
                <a:lnSpc>
                  <a:spcPct val="100000"/>
                </a:lnSpc>
                <a:spcBef>
                  <a:spcPts val="20"/>
                </a:spcBef>
              </a:pPr>
              <a:r>
                <a:rPr sz="1100" spc="4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探索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E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t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e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r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na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l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-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w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r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o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l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d</a:t>
              </a:r>
              <a:r>
                <a:rPr sz="1100" spc="4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多元宇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宙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,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实 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现无限可能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,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实现累计用户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500</a:t>
              </a:r>
              <a:endParaRPr lang="en-US" altLang="en-US" sz="1100" dirty="0"/>
            </a:p>
            <a:p>
              <a:pPr indent="131445" algn="l" rtl="0" eaLnBrk="0">
                <a:lnSpc>
                  <a:spcPct val="91000"/>
                </a:lnSpc>
                <a:spcBef>
                  <a:spcPts val="250"/>
                </a:spcBef>
              </a:pP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万人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,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开源贡献者</a:t>
              </a:r>
              <a:r>
                <a:rPr sz="1100" spc="25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增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量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50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人</a:t>
              </a:r>
              <a:endParaRPr lang="en-US" altLang="en-US" sz="1100" dirty="0"/>
            </a:p>
          </p:txBody>
        </p:sp>
      </p:grpSp>
      <p:grpSp>
        <p:nvGrpSpPr>
          <p:cNvPr id="30" name="group 30"/>
          <p:cNvGrpSpPr/>
          <p:nvPr/>
        </p:nvGrpSpPr>
        <p:grpSpPr>
          <a:xfrm rot="21600000">
            <a:off x="6265913" y="2922498"/>
            <a:ext cx="2562554" cy="992785"/>
            <a:chOff x="0" y="0"/>
            <a:chExt cx="2562554" cy="992785"/>
          </a:xfrm>
        </p:grpSpPr>
        <p:pic>
          <p:nvPicPr>
            <p:cNvPr id="139" name="picture 13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600000">
              <a:off x="0" y="0"/>
              <a:ext cx="2562554" cy="928218"/>
            </a:xfrm>
            <a:prstGeom prst="rect">
              <a:avLst/>
            </a:prstGeom>
          </p:spPr>
        </p:pic>
        <p:sp>
          <p:nvSpPr>
            <p:cNvPr id="140" name="textbox 140"/>
            <p:cNvSpPr/>
            <p:nvPr/>
          </p:nvSpPr>
          <p:spPr>
            <a:xfrm>
              <a:off x="-12700" y="-12700"/>
              <a:ext cx="2588260" cy="1032510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41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42000"/>
                </a:lnSpc>
              </a:pPr>
              <a:endParaRPr lang="en-US" altLang="en-US" sz="1000" dirty="0"/>
            </a:p>
            <a:p>
              <a:pPr indent="867410" algn="l" rtl="0" eaLnBrk="0">
                <a:lnSpc>
                  <a:spcPts val="1960"/>
                </a:lnSpc>
                <a:spcBef>
                  <a:spcPts val="5"/>
                </a:spcBef>
              </a:pPr>
              <a:r>
                <a:rPr sz="1500" spc="16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2022</a:t>
              </a:r>
              <a:r>
                <a:rPr sz="1500" spc="8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.</a:t>
              </a:r>
              <a:r>
                <a:rPr sz="1500" spc="2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Q</a:t>
              </a:r>
              <a:r>
                <a:rPr lang="en-US" sz="1500" spc="2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3</a:t>
              </a:r>
              <a:endParaRPr lang="en-US" altLang="en-US" sz="1500" dirty="0"/>
            </a:p>
            <a:p>
              <a:pPr marL="370205" indent="-2540" algn="l" rtl="0" eaLnBrk="0">
                <a:lnSpc>
                  <a:spcPct val="100000"/>
                </a:lnSpc>
                <a:spcBef>
                  <a:spcPts val="25"/>
                </a:spcBef>
              </a:pPr>
              <a:r>
                <a:rPr sz="1100" spc="4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打造</a:t>
              </a:r>
              <a:r>
                <a:rPr lang="en-US" sz="1100" spc="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  <a:sym typeface="+mn-ea"/>
                </a:rPr>
                <a:t>metastore</a:t>
              </a:r>
              <a:r>
                <a:rPr sz="1100" spc="4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生态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,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开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展供       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应链金融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,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实现累计用户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10</a:t>
              </a:r>
              <a:r>
                <a:rPr sz="1100" spc="5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0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万</a:t>
              </a:r>
              <a:endParaRPr lang="en-US" altLang="en-US" sz="1100" dirty="0"/>
            </a:p>
          </p:txBody>
        </p:sp>
      </p:grpSp>
      <p:grpSp>
        <p:nvGrpSpPr>
          <p:cNvPr id="32" name="group 32"/>
          <p:cNvGrpSpPr/>
          <p:nvPr/>
        </p:nvGrpSpPr>
        <p:grpSpPr>
          <a:xfrm rot="21600000">
            <a:off x="718896" y="4803330"/>
            <a:ext cx="2562555" cy="958913"/>
            <a:chOff x="0" y="0"/>
            <a:chExt cx="2562555" cy="958913"/>
          </a:xfrm>
        </p:grpSpPr>
        <p:pic>
          <p:nvPicPr>
            <p:cNvPr id="141" name="picture 14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600000">
              <a:off x="0" y="0"/>
              <a:ext cx="2562555" cy="928229"/>
            </a:xfrm>
            <a:prstGeom prst="rect">
              <a:avLst/>
            </a:prstGeom>
          </p:spPr>
        </p:pic>
        <p:sp>
          <p:nvSpPr>
            <p:cNvPr id="142" name="textbox 142"/>
            <p:cNvSpPr/>
            <p:nvPr/>
          </p:nvSpPr>
          <p:spPr>
            <a:xfrm>
              <a:off x="-12700" y="-12700"/>
              <a:ext cx="2588260" cy="998219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31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31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7000"/>
                </a:lnSpc>
              </a:pPr>
              <a:endParaRPr lang="en-US" altLang="en-US" sz="100" dirty="0"/>
            </a:p>
            <a:p>
              <a:pPr indent="898525" algn="l" rtl="0" eaLnBrk="0">
                <a:lnSpc>
                  <a:spcPts val="1945"/>
                </a:lnSpc>
              </a:pPr>
              <a:r>
                <a:rPr sz="1500" b="1" spc="17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202</a:t>
              </a:r>
              <a:r>
                <a:rPr lang="en-US" sz="1500" b="1" spc="17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2</a:t>
              </a:r>
              <a:r>
                <a:rPr sz="1500" b="1" spc="9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.</a:t>
              </a:r>
              <a:r>
                <a:rPr sz="1500" b="1" spc="2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Q</a:t>
              </a:r>
              <a:r>
                <a:rPr lang="en-US" sz="1500" b="1" spc="2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1</a:t>
              </a:r>
              <a:endParaRPr lang="en-US" altLang="en-US" sz="1500" dirty="0"/>
            </a:p>
            <a:p>
              <a:pPr marL="453390" indent="-46990" algn="l" rtl="0" eaLnBrk="0">
                <a:lnSpc>
                  <a:spcPct val="100000"/>
                </a:lnSpc>
                <a:spcBef>
                  <a:spcPts val="25"/>
                </a:spcBef>
              </a:pPr>
              <a:r>
                <a:rPr lang="en-US" sz="1100" spc="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metastore</a:t>
              </a:r>
              <a:r>
                <a:rPr sz="1100" spc="4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上线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,</a:t>
              </a:r>
              <a:r>
                <a:rPr sz="1100" spc="4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实现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累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计用       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户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1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万人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,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开源贡献者增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量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5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人</a:t>
              </a:r>
              <a:endParaRPr lang="en-US" altLang="en-US" sz="1100" dirty="0"/>
            </a:p>
          </p:txBody>
        </p:sp>
      </p:grpSp>
      <p:grpSp>
        <p:nvGrpSpPr>
          <p:cNvPr id="34" name="group 34"/>
          <p:cNvGrpSpPr/>
          <p:nvPr/>
        </p:nvGrpSpPr>
        <p:grpSpPr>
          <a:xfrm rot="21600000">
            <a:off x="3461080" y="3875100"/>
            <a:ext cx="2562542" cy="958914"/>
            <a:chOff x="0" y="0"/>
            <a:chExt cx="2562542" cy="958914"/>
          </a:xfrm>
        </p:grpSpPr>
        <p:pic>
          <p:nvPicPr>
            <p:cNvPr id="143" name="picture 14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1600000">
              <a:off x="0" y="0"/>
              <a:ext cx="2562542" cy="928230"/>
            </a:xfrm>
            <a:prstGeom prst="rect">
              <a:avLst/>
            </a:prstGeom>
          </p:spPr>
        </p:pic>
        <p:sp>
          <p:nvSpPr>
            <p:cNvPr id="144" name="textbox 144"/>
            <p:cNvSpPr/>
            <p:nvPr/>
          </p:nvSpPr>
          <p:spPr>
            <a:xfrm>
              <a:off x="-12700" y="-12700"/>
              <a:ext cx="2588260" cy="998219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30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31000"/>
                </a:lnSpc>
              </a:pPr>
              <a:endParaRPr lang="en-US" altLang="en-US" sz="1000" dirty="0"/>
            </a:p>
            <a:p>
              <a:pPr indent="824865" algn="l" rtl="0" eaLnBrk="0">
                <a:lnSpc>
                  <a:spcPts val="1965"/>
                </a:lnSpc>
                <a:spcBef>
                  <a:spcPts val="5"/>
                </a:spcBef>
              </a:pPr>
              <a:r>
                <a:rPr sz="1500" spc="16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2022</a:t>
              </a:r>
              <a:r>
                <a:rPr sz="1500" spc="8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.</a:t>
              </a:r>
              <a:r>
                <a:rPr sz="1500" spc="2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Q</a:t>
              </a:r>
              <a:r>
                <a:rPr lang="en-US" sz="1500" spc="2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2</a:t>
              </a:r>
              <a:endParaRPr lang="en-US" altLang="en-US" sz="1500" dirty="0"/>
            </a:p>
            <a:p>
              <a:pPr marL="208280" indent="59055" algn="l" rtl="0" eaLnBrk="0">
                <a:lnSpc>
                  <a:spcPct val="100000"/>
                </a:lnSpc>
                <a:spcBef>
                  <a:spcPts val="20"/>
                </a:spcBef>
              </a:pP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打造</a:t>
              </a:r>
              <a:r>
                <a:rPr lang="en-US" sz="1100" spc="3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  <a:sym typeface="+mn-ea"/>
                </a:rPr>
                <a:t>metastore</a:t>
              </a:r>
              <a:r>
                <a:rPr sz="1100" spc="3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专属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I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P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,</a:t>
              </a:r>
              <a:r>
                <a:rPr sz="1100" spc="5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实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现累       </a:t>
              </a:r>
              <a:r>
                <a:rPr sz="1100" spc="4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计用户</a:t>
              </a:r>
              <a:r>
                <a:rPr sz="1100" spc="2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10</a:t>
              </a:r>
              <a:r>
                <a:rPr sz="1100" spc="4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万人</a:t>
              </a:r>
              <a:r>
                <a:rPr sz="1100" spc="1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,</a:t>
              </a:r>
              <a:r>
                <a:rPr sz="1100" spc="4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开源贡献者增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量</a:t>
              </a:r>
              <a:r>
                <a:rPr sz="1100" spc="0" dirty="0">
                  <a:solidFill>
                    <a:srgbClr val="404040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10</a:t>
              </a:r>
              <a:endParaRPr lang="en-US" altLang="en-US" sz="1100" dirty="0"/>
            </a:p>
          </p:txBody>
        </p:sp>
      </p:grpSp>
      <p:sp>
        <p:nvSpPr>
          <p:cNvPr id="145" name="rect"/>
          <p:cNvSpPr/>
          <p:nvPr/>
        </p:nvSpPr>
        <p:spPr>
          <a:xfrm>
            <a:off x="711390" y="926591"/>
            <a:ext cx="2251265" cy="556260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sp>
        <p:nvSpPr>
          <p:cNvPr id="146" name="rect"/>
          <p:cNvSpPr/>
          <p:nvPr/>
        </p:nvSpPr>
        <p:spPr>
          <a:xfrm>
            <a:off x="704850" y="920750"/>
            <a:ext cx="2263876" cy="568121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pic>
        <p:nvPicPr>
          <p:cNvPr id="147" name="picture 14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423303" y="283464"/>
            <a:ext cx="1065974" cy="1065974"/>
          </a:xfrm>
          <a:prstGeom prst="rect">
            <a:avLst/>
          </a:prstGeom>
        </p:spPr>
      </p:pic>
      <p:sp>
        <p:nvSpPr>
          <p:cNvPr id="148" name="textbox 148"/>
          <p:cNvSpPr/>
          <p:nvPr/>
        </p:nvSpPr>
        <p:spPr>
          <a:xfrm>
            <a:off x="692150" y="1038300"/>
            <a:ext cx="2482850" cy="74040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2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3000"/>
              </a:lnSpc>
              <a:tabLst>
                <a:tab pos="553085" algn="l"/>
              </a:tabLst>
            </a:pP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	</a:t>
            </a:r>
            <a:r>
              <a:rPr sz="2300" spc="7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发展规</a:t>
            </a:r>
            <a:r>
              <a:rPr sz="2300" spc="4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划</a:t>
            </a: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endParaRPr lang="en-US" altLang="en-US" sz="2300" dirty="0"/>
          </a:p>
        </p:txBody>
      </p:sp>
      <p:pic>
        <p:nvPicPr>
          <p:cNvPr id="149" name="picture 1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2593847" y="1167383"/>
            <a:ext cx="568452" cy="568452"/>
          </a:xfrm>
          <a:prstGeom prst="rect">
            <a:avLst/>
          </a:prstGeom>
        </p:spPr>
      </p:pic>
      <p:pic>
        <p:nvPicPr>
          <p:cNvPr id="150" name="picture 15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10315956" y="917447"/>
            <a:ext cx="745235" cy="537972"/>
          </a:xfrm>
          <a:prstGeom prst="rect">
            <a:avLst/>
          </a:prstGeom>
        </p:spPr>
      </p:pic>
      <p:sp>
        <p:nvSpPr>
          <p:cNvPr id="151" name="textbox 151"/>
          <p:cNvSpPr/>
          <p:nvPr/>
        </p:nvSpPr>
        <p:spPr>
          <a:xfrm>
            <a:off x="6796762" y="3947521"/>
            <a:ext cx="1506855" cy="17843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6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1000"/>
              </a:lnSpc>
            </a:pPr>
            <a:r>
              <a:rPr sz="1100" spc="3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人</a:t>
            </a:r>
            <a:r>
              <a:rPr sz="1100" spc="10" dirty="0">
                <a:solidFill>
                  <a:srgbClr val="40404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,</a:t>
            </a:r>
            <a:r>
              <a:rPr sz="1100" spc="3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开源贡献者增</a:t>
            </a:r>
            <a:r>
              <a:rPr sz="1100" spc="1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量</a:t>
            </a:r>
            <a:r>
              <a:rPr sz="1100" spc="0" dirty="0">
                <a:solidFill>
                  <a:srgbClr val="40404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20</a:t>
            </a:r>
            <a:r>
              <a:rPr sz="1100" spc="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人</a:t>
            </a:r>
            <a:endParaRPr lang="en-US" altLang="en-US" sz="1100" dirty="0"/>
          </a:p>
        </p:txBody>
      </p:sp>
      <p:pic>
        <p:nvPicPr>
          <p:cNvPr id="152" name="picture 15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3781704" y="3352164"/>
            <a:ext cx="428345" cy="407733"/>
          </a:xfrm>
          <a:prstGeom prst="rect">
            <a:avLst/>
          </a:prstGeom>
        </p:spPr>
      </p:pic>
      <p:pic>
        <p:nvPicPr>
          <p:cNvPr id="153" name="picture 15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1600000">
            <a:off x="9419933" y="1506626"/>
            <a:ext cx="398868" cy="398856"/>
          </a:xfrm>
          <a:prstGeom prst="rect">
            <a:avLst/>
          </a:prstGeom>
        </p:spPr>
      </p:pic>
      <p:pic>
        <p:nvPicPr>
          <p:cNvPr id="154" name="picture 15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1600000">
            <a:off x="1095679" y="4270514"/>
            <a:ext cx="422363" cy="374040"/>
          </a:xfrm>
          <a:prstGeom prst="rect">
            <a:avLst/>
          </a:prstGeom>
        </p:spPr>
      </p:pic>
      <p:pic>
        <p:nvPicPr>
          <p:cNvPr id="155" name="picture 15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1600000">
            <a:off x="6730530" y="2326170"/>
            <a:ext cx="313118" cy="499719"/>
          </a:xfrm>
          <a:prstGeom prst="rect">
            <a:avLst/>
          </a:prstGeom>
        </p:spPr>
      </p:pic>
      <p:sp>
        <p:nvSpPr>
          <p:cNvPr id="156" name="textbox 156"/>
          <p:cNvSpPr/>
          <p:nvPr/>
        </p:nvSpPr>
        <p:spPr>
          <a:xfrm>
            <a:off x="10095094" y="1609887"/>
            <a:ext cx="826769" cy="23812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3000"/>
              </a:lnSpc>
            </a:pPr>
            <a:r>
              <a:rPr sz="1500" spc="8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多元宇</a:t>
            </a:r>
            <a:r>
              <a:rPr sz="1500" spc="65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宙</a:t>
            </a:r>
            <a:endParaRPr lang="en-US" altLang="en-US" sz="1500" dirty="0"/>
          </a:p>
        </p:txBody>
      </p:sp>
      <p:pic>
        <p:nvPicPr>
          <p:cNvPr id="157" name="picture 15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21600000">
            <a:off x="5592254" y="3453231"/>
            <a:ext cx="436512" cy="263106"/>
          </a:xfrm>
          <a:prstGeom prst="rect">
            <a:avLst/>
          </a:prstGeom>
        </p:spPr>
      </p:pic>
      <p:pic>
        <p:nvPicPr>
          <p:cNvPr id="158" name="picture 15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21600000">
            <a:off x="8397099" y="2500617"/>
            <a:ext cx="436498" cy="263106"/>
          </a:xfrm>
          <a:prstGeom prst="rect">
            <a:avLst/>
          </a:prstGeom>
        </p:spPr>
      </p:pic>
      <p:pic>
        <p:nvPicPr>
          <p:cNvPr id="159" name="picture 15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21600000">
            <a:off x="2850070" y="4381461"/>
            <a:ext cx="436511" cy="263093"/>
          </a:xfrm>
          <a:prstGeom prst="rect">
            <a:avLst/>
          </a:prstGeom>
        </p:spPr>
      </p:pic>
      <p:sp>
        <p:nvSpPr>
          <p:cNvPr id="160" name="textbox 160"/>
          <p:cNvSpPr/>
          <p:nvPr/>
        </p:nvSpPr>
        <p:spPr>
          <a:xfrm>
            <a:off x="4634359" y="3488404"/>
            <a:ext cx="427990" cy="24130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7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4000"/>
              </a:lnSpc>
            </a:pPr>
            <a:r>
              <a:rPr sz="1500" spc="9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航</a:t>
            </a:r>
            <a:r>
              <a:rPr sz="1500" spc="75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行</a:t>
            </a:r>
            <a:endParaRPr lang="en-US" altLang="en-US" sz="1500" dirty="0"/>
          </a:p>
        </p:txBody>
      </p:sp>
      <p:sp>
        <p:nvSpPr>
          <p:cNvPr id="161" name="textbox 161"/>
          <p:cNvSpPr/>
          <p:nvPr/>
        </p:nvSpPr>
        <p:spPr>
          <a:xfrm>
            <a:off x="1792110" y="4464629"/>
            <a:ext cx="423544" cy="23875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7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3000"/>
              </a:lnSpc>
            </a:pPr>
            <a:r>
              <a:rPr sz="1500" spc="7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仰</a:t>
            </a:r>
            <a:r>
              <a:rPr sz="1500" spc="6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望</a:t>
            </a:r>
            <a:endParaRPr lang="en-US" altLang="en-US" sz="1500" dirty="0"/>
          </a:p>
        </p:txBody>
      </p:sp>
      <p:sp>
        <p:nvSpPr>
          <p:cNvPr id="162" name="textbox 162"/>
          <p:cNvSpPr/>
          <p:nvPr/>
        </p:nvSpPr>
        <p:spPr>
          <a:xfrm>
            <a:off x="7487625" y="2531098"/>
            <a:ext cx="422275" cy="23050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9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0000"/>
              </a:lnSpc>
            </a:pPr>
            <a:r>
              <a:rPr sz="1500" spc="7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黑</a:t>
            </a:r>
            <a:r>
              <a:rPr sz="1500" spc="5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洞</a:t>
            </a:r>
            <a:endParaRPr lang="en-US" altLang="en-US" sz="1500" dirty="0"/>
          </a:p>
        </p:txBody>
      </p:sp>
      <p:sp>
        <p:nvSpPr>
          <p:cNvPr id="163" name="textbox 163"/>
          <p:cNvSpPr/>
          <p:nvPr/>
        </p:nvSpPr>
        <p:spPr>
          <a:xfrm>
            <a:off x="4623118" y="4862428"/>
            <a:ext cx="160020" cy="16891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8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86000"/>
              </a:lnSpc>
            </a:pPr>
            <a:r>
              <a:rPr sz="1100" spc="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人</a:t>
            </a:r>
            <a:endParaRPr lang="en-US" altLang="en-US" sz="11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16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sp>
        <p:nvSpPr>
          <p:cNvPr id="165" name="rect"/>
          <p:cNvSpPr/>
          <p:nvPr/>
        </p:nvSpPr>
        <p:spPr>
          <a:xfrm>
            <a:off x="711390" y="926591"/>
            <a:ext cx="2251265" cy="556260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sp>
        <p:nvSpPr>
          <p:cNvPr id="166" name="rect"/>
          <p:cNvSpPr/>
          <p:nvPr/>
        </p:nvSpPr>
        <p:spPr>
          <a:xfrm>
            <a:off x="704850" y="920750"/>
            <a:ext cx="2263876" cy="568121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pic>
        <p:nvPicPr>
          <p:cNvPr id="167" name="picture 1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423303" y="283464"/>
            <a:ext cx="1065974" cy="1065974"/>
          </a:xfrm>
          <a:prstGeom prst="rect">
            <a:avLst/>
          </a:prstGeom>
        </p:spPr>
      </p:pic>
      <p:sp>
        <p:nvSpPr>
          <p:cNvPr id="168" name="textbox 168"/>
          <p:cNvSpPr/>
          <p:nvPr/>
        </p:nvSpPr>
        <p:spPr>
          <a:xfrm>
            <a:off x="692150" y="904747"/>
            <a:ext cx="10382250" cy="545592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105000"/>
              </a:lnSpc>
            </a:pPr>
            <a:endParaRPr lang="en-US" altLang="en-US" sz="900" dirty="0"/>
          </a:p>
          <a:p>
            <a:pPr algn="l" rtl="0" eaLnBrk="0">
              <a:lnSpc>
                <a:spcPct val="6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2000"/>
              </a:lnSpc>
              <a:tabLst>
                <a:tab pos="549910" algn="l"/>
              </a:tabLst>
            </a:pP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	</a:t>
            </a:r>
            <a:r>
              <a:rPr sz="2300" spc="7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技术架</a:t>
            </a:r>
            <a:r>
              <a:rPr sz="2300" spc="65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构</a:t>
            </a: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      </a:t>
            </a:r>
            <a:endParaRPr lang="en-US" altLang="en-US" sz="2300" dirty="0"/>
          </a:p>
        </p:txBody>
      </p:sp>
      <p:pic>
        <p:nvPicPr>
          <p:cNvPr id="169" name="picture 1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3107436" y="917447"/>
            <a:ext cx="7953756" cy="54010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7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09158" cy="6858000"/>
          </a:xfrm>
          <a:prstGeom prst="rect">
            <a:avLst/>
          </a:prstGeom>
        </p:spPr>
      </p:pic>
      <p:grpSp>
        <p:nvGrpSpPr>
          <p:cNvPr id="36" name="group 36"/>
          <p:cNvGrpSpPr/>
          <p:nvPr/>
        </p:nvGrpSpPr>
        <p:grpSpPr>
          <a:xfrm rot="21600000">
            <a:off x="4343400" y="2606040"/>
            <a:ext cx="4069080" cy="1280159"/>
            <a:chOff x="0" y="0"/>
            <a:chExt cx="4069080" cy="1280159"/>
          </a:xfrm>
        </p:grpSpPr>
        <p:pic>
          <p:nvPicPr>
            <p:cNvPr id="171" name="picture 17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600000">
              <a:off x="0" y="0"/>
              <a:ext cx="4069080" cy="1280159"/>
            </a:xfrm>
            <a:prstGeom prst="rect">
              <a:avLst/>
            </a:prstGeom>
          </p:spPr>
        </p:pic>
        <p:sp>
          <p:nvSpPr>
            <p:cNvPr id="172" name="textbox 172"/>
            <p:cNvSpPr/>
            <p:nvPr/>
          </p:nvSpPr>
          <p:spPr>
            <a:xfrm>
              <a:off x="-12700" y="-12700"/>
              <a:ext cx="4095115" cy="140144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16000"/>
                </a:lnSpc>
              </a:pPr>
              <a:endParaRPr lang="en-US" altLang="en-US" sz="1000" dirty="0"/>
            </a:p>
            <a:p>
              <a:pPr indent="100330" algn="l" rtl="0" eaLnBrk="0">
                <a:lnSpc>
                  <a:spcPct val="91000"/>
                </a:lnSpc>
                <a:spcBef>
                  <a:spcPts val="5"/>
                </a:spcBef>
              </a:pPr>
              <a:r>
                <a:rPr sz="7100" spc="70" dirty="0">
                  <a:solidFill>
                    <a:srgbClr val="324E85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永恒世</a:t>
              </a:r>
              <a:r>
                <a:rPr sz="7100" spc="65" dirty="0">
                  <a:solidFill>
                    <a:srgbClr val="324E85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界</a:t>
              </a:r>
              <a:endParaRPr lang="en-US" altLang="en-US" sz="7100" dirty="0"/>
            </a:p>
          </p:txBody>
        </p:sp>
      </p:grpSp>
      <p:sp>
        <p:nvSpPr>
          <p:cNvPr id="173" name="textbox 173"/>
          <p:cNvSpPr/>
          <p:nvPr/>
        </p:nvSpPr>
        <p:spPr>
          <a:xfrm>
            <a:off x="4141927" y="4320540"/>
            <a:ext cx="3742054" cy="604519"/>
          </a:xfrm>
          <a:prstGeom prst="rect">
            <a:avLst/>
          </a:prstGeom>
          <a:solidFill>
            <a:srgbClr val="3178C0"/>
          </a:solidFill>
        </p:spPr>
        <p:txBody>
          <a:bodyPr vert="horz" wrap="square" lIns="0" tIns="0" rIns="0" bIns="0"/>
          <a:lstStyle/>
          <a:p>
            <a:pPr algn="l" rtl="0" eaLnBrk="0">
              <a:lnSpc>
                <a:spcPct val="105000"/>
              </a:lnSpc>
            </a:pPr>
            <a:endParaRPr lang="en-US" altLang="en-US" sz="1000" dirty="0"/>
          </a:p>
          <a:p>
            <a:pPr indent="229870" algn="l" rtl="0" eaLnBrk="0">
              <a:lnSpc>
                <a:spcPct val="89000"/>
              </a:lnSpc>
              <a:spcBef>
                <a:spcPts val="5"/>
              </a:spcBef>
            </a:pPr>
            <a:r>
              <a:rPr sz="2000" spc="-1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致力于打造开发生</a:t>
            </a:r>
            <a:r>
              <a:rPr sz="20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态的元宇宙</a:t>
            </a:r>
            <a:endParaRPr lang="en-US" altLang="en-US" sz="2000" dirty="0"/>
          </a:p>
        </p:txBody>
      </p:sp>
      <p:pic>
        <p:nvPicPr>
          <p:cNvPr id="174" name="picture 1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8503919" y="5623560"/>
            <a:ext cx="1143000" cy="960119"/>
          </a:xfrm>
          <a:prstGeom prst="rect">
            <a:avLst/>
          </a:prstGeom>
        </p:spPr>
      </p:pic>
      <p:pic>
        <p:nvPicPr>
          <p:cNvPr id="175" name="picture 1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10652759" y="2377439"/>
            <a:ext cx="960119" cy="731520"/>
          </a:xfrm>
          <a:prstGeom prst="rect">
            <a:avLst/>
          </a:prstGeom>
        </p:spPr>
      </p:pic>
      <p:pic>
        <p:nvPicPr>
          <p:cNvPr id="176" name="picture 1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4385373" y="3932313"/>
            <a:ext cx="3254832" cy="127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10"/>
          <p:cNvSpPr/>
          <p:nvPr/>
        </p:nvSpPr>
        <p:spPr>
          <a:xfrm>
            <a:off x="3588004" y="4328807"/>
            <a:ext cx="7970519" cy="214566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90000"/>
              </a:lnSpc>
            </a:pPr>
            <a:endParaRPr lang="en-US" altLang="en-US" sz="100" dirty="0"/>
          </a:p>
          <a:p>
            <a:pPr indent="3129915" algn="l" rtl="0" eaLnBrk="0">
              <a:lnSpc>
                <a:spcPct val="94000"/>
              </a:lnSpc>
            </a:pPr>
            <a:r>
              <a:rPr sz="2300" spc="40" dirty="0">
                <a:solidFill>
                  <a:srgbClr val="5863B5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‣</a:t>
            </a:r>
            <a:r>
              <a:rPr sz="2300" spc="35" dirty="0">
                <a:solidFill>
                  <a:srgbClr val="5863B5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2300" spc="11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第一个元宇宙板块代币恩金币产生</a:t>
            </a:r>
            <a:endParaRPr lang="en-US" altLang="en-US" sz="2300" dirty="0"/>
          </a:p>
          <a:p>
            <a:pPr algn="l" rtl="0" eaLnBrk="0">
              <a:lnSpc>
                <a:spcPct val="112000"/>
              </a:lnSpc>
            </a:pPr>
            <a:endParaRPr lang="en-US" altLang="en-US" sz="1000" dirty="0"/>
          </a:p>
          <a:p>
            <a:pPr algn="l" rtl="0" eaLnBrk="0">
              <a:lnSpc>
                <a:spcPct val="112000"/>
              </a:lnSpc>
            </a:pPr>
            <a:endParaRPr lang="en-US" altLang="en-US" sz="1000" dirty="0"/>
          </a:p>
          <a:p>
            <a:pPr algn="l" rtl="0" eaLnBrk="0">
              <a:lnSpc>
                <a:spcPct val="112000"/>
              </a:lnSpc>
            </a:pPr>
            <a:endParaRPr lang="en-US" altLang="en-US" sz="1000" dirty="0"/>
          </a:p>
          <a:p>
            <a:pPr indent="755015" algn="l" rtl="0" eaLnBrk="0">
              <a:lnSpc>
                <a:spcPct val="94000"/>
              </a:lnSpc>
              <a:spcBef>
                <a:spcPts val="700"/>
              </a:spcBef>
            </a:pPr>
            <a:r>
              <a:rPr sz="2300" spc="40" dirty="0">
                <a:solidFill>
                  <a:srgbClr val="5863B5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‣</a:t>
            </a:r>
            <a:r>
              <a:rPr sz="2300" spc="30" dirty="0">
                <a:solidFill>
                  <a:srgbClr val="5863B5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2300" spc="11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元宇宙游戏</a:t>
            </a:r>
            <a:r>
              <a:rPr sz="2300" spc="7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AXS</a:t>
            </a:r>
            <a:r>
              <a:rPr sz="2300" spc="11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每小时营收超越腾讯王者</a:t>
            </a:r>
            <a:r>
              <a:rPr sz="2300" spc="5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荣</a:t>
            </a:r>
            <a:r>
              <a:rPr sz="2300" spc="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耀</a:t>
            </a:r>
            <a:endParaRPr lang="en-US" altLang="en-US" sz="2300" dirty="0"/>
          </a:p>
          <a:p>
            <a:pPr algn="l" rtl="0" eaLnBrk="0">
              <a:lnSpc>
                <a:spcPct val="139000"/>
              </a:lnSpc>
            </a:pPr>
            <a:endParaRPr lang="en-US" altLang="en-US" sz="1000" dirty="0"/>
          </a:p>
          <a:p>
            <a:pPr algn="l" rtl="0" eaLnBrk="0">
              <a:lnSpc>
                <a:spcPct val="139000"/>
              </a:lnSpc>
            </a:pPr>
            <a:endParaRPr lang="en-US" altLang="en-US" sz="1000" dirty="0"/>
          </a:p>
          <a:p>
            <a:pPr algn="l" rtl="0" eaLnBrk="0">
              <a:lnSpc>
                <a:spcPct val="116000"/>
              </a:lnSpc>
            </a:pPr>
            <a:endParaRPr lang="en-US" altLang="en-US" sz="500" dirty="0"/>
          </a:p>
          <a:p>
            <a:pPr indent="12700" algn="l" rtl="0" eaLnBrk="0">
              <a:lnSpc>
                <a:spcPct val="99000"/>
              </a:lnSpc>
              <a:spcBef>
                <a:spcPts val="0"/>
              </a:spcBef>
            </a:pPr>
            <a:r>
              <a:rPr sz="2300" spc="80" dirty="0">
                <a:solidFill>
                  <a:srgbClr val="5863B5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‣</a:t>
            </a:r>
            <a:r>
              <a:rPr sz="2300" spc="60" dirty="0">
                <a:solidFill>
                  <a:srgbClr val="5863B5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 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2021</a:t>
            </a:r>
            <a:r>
              <a:rPr sz="2300" spc="21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年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10</a:t>
            </a:r>
            <a:r>
              <a:rPr sz="2300" spc="21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月</a:t>
            </a:r>
            <a:r>
              <a:rPr sz="2300" spc="6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f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</a:t>
            </a:r>
            <a:r>
              <a:rPr sz="2300" spc="11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c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eboo</a:t>
            </a:r>
            <a:r>
              <a:rPr sz="2300" spc="11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k</a:t>
            </a:r>
            <a:r>
              <a:rPr sz="2300" spc="21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更名为</a:t>
            </a:r>
            <a:r>
              <a:rPr sz="2300" spc="18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M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</a:t>
            </a:r>
            <a:r>
              <a:rPr sz="2300" spc="6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t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</a:t>
            </a:r>
            <a:r>
              <a:rPr sz="2300" spc="11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v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</a:t>
            </a:r>
            <a:r>
              <a:rPr sz="2300" spc="7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r</a:t>
            </a:r>
            <a:r>
              <a:rPr sz="2300" spc="11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s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</a:t>
            </a:r>
            <a:r>
              <a:rPr sz="2300" spc="21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全面布局元宇</a:t>
            </a:r>
            <a:r>
              <a:rPr sz="2300" spc="135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宙</a:t>
            </a:r>
            <a:endParaRPr lang="en-US" altLang="en-US" sz="2300" dirty="0"/>
          </a:p>
        </p:txBody>
      </p:sp>
      <p:grpSp>
        <p:nvGrpSpPr>
          <p:cNvPr id="4" name="group 4"/>
          <p:cNvGrpSpPr/>
          <p:nvPr/>
        </p:nvGrpSpPr>
        <p:grpSpPr>
          <a:xfrm rot="21600000">
            <a:off x="1691639" y="0"/>
            <a:ext cx="2971800" cy="2926079"/>
            <a:chOff x="0" y="0"/>
            <a:chExt cx="2971800" cy="2926079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600000">
              <a:off x="0" y="0"/>
              <a:ext cx="2971800" cy="292607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600000">
              <a:off x="594360" y="502920"/>
              <a:ext cx="2011679" cy="1188720"/>
            </a:xfrm>
            <a:prstGeom prst="rect">
              <a:avLst/>
            </a:prstGeom>
          </p:spPr>
        </p:pic>
        <p:sp>
          <p:nvSpPr>
            <p:cNvPr id="13" name="textbox 13"/>
            <p:cNvSpPr/>
            <p:nvPr/>
          </p:nvSpPr>
          <p:spPr>
            <a:xfrm>
              <a:off x="189598" y="680687"/>
              <a:ext cx="2572385" cy="1457325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03000"/>
                </a:lnSpc>
              </a:pPr>
              <a:endParaRPr lang="en-US" altLang="en-US" sz="100" dirty="0"/>
            </a:p>
            <a:p>
              <a:pPr indent="490220" algn="l" rtl="0" eaLnBrk="0">
                <a:lnSpc>
                  <a:spcPct val="89000"/>
                </a:lnSpc>
                <a:spcBef>
                  <a:spcPts val="0"/>
                </a:spcBef>
              </a:pPr>
              <a:r>
                <a:rPr sz="6300" spc="-40" dirty="0">
                  <a:solidFill>
                    <a:srgbClr val="FFFFFF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背</a:t>
              </a:r>
              <a:r>
                <a:rPr sz="6300" spc="-30" dirty="0">
                  <a:solidFill>
                    <a:srgbClr val="FFFFFF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景</a:t>
              </a:r>
              <a:endParaRPr lang="en-US" altLang="en-US" sz="6300" dirty="0"/>
            </a:p>
            <a:p>
              <a:pPr indent="12700" algn="l" rtl="0" eaLnBrk="0">
                <a:lnSpc>
                  <a:spcPct val="91000"/>
                </a:lnSpc>
                <a:spcBef>
                  <a:spcPts val="700"/>
                </a:spcBef>
              </a:pPr>
              <a:r>
                <a:rPr sz="3500" spc="18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B</a:t>
              </a:r>
              <a:r>
                <a:rPr sz="3500" spc="15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a</a:t>
              </a:r>
              <a:r>
                <a:rPr sz="3500" spc="13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ck</a:t>
              </a:r>
              <a:r>
                <a:rPr sz="3500" spc="15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g</a:t>
              </a:r>
              <a:r>
                <a:rPr sz="3500" spc="9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r</a:t>
              </a:r>
              <a:r>
                <a:rPr sz="3500" spc="150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oun</a:t>
              </a:r>
              <a:r>
                <a:rPr sz="3500" spc="95" dirty="0">
                  <a:solidFill>
                    <a:srgbClr val="FFFFFF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d</a:t>
              </a:r>
              <a:endParaRPr lang="en-US" altLang="en-US" sz="3500" dirty="0"/>
            </a:p>
          </p:txBody>
        </p:sp>
      </p:grpSp>
      <p:sp>
        <p:nvSpPr>
          <p:cNvPr id="14" name="textbox 14"/>
          <p:cNvSpPr/>
          <p:nvPr/>
        </p:nvSpPr>
        <p:spPr>
          <a:xfrm>
            <a:off x="7170038" y="3427920"/>
            <a:ext cx="4418965" cy="37401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93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9000"/>
              </a:lnSpc>
            </a:pPr>
            <a:r>
              <a:rPr sz="2300" spc="90" dirty="0">
                <a:solidFill>
                  <a:srgbClr val="5863B5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‣</a:t>
            </a:r>
            <a:r>
              <a:rPr sz="2300" spc="70" dirty="0">
                <a:solidFill>
                  <a:srgbClr val="5863B5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 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1992</a:t>
            </a:r>
            <a:r>
              <a:rPr sz="2300" spc="21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年</a:t>
            </a:r>
            <a:r>
              <a:rPr sz="2300" spc="18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m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</a:t>
            </a:r>
            <a:r>
              <a:rPr sz="2300" spc="6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t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</a:t>
            </a:r>
            <a:r>
              <a:rPr sz="2300" spc="11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v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</a:t>
            </a:r>
            <a:r>
              <a:rPr sz="2300" spc="7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r</a:t>
            </a:r>
            <a:r>
              <a:rPr sz="2300" spc="11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s</a:t>
            </a:r>
            <a:r>
              <a:rPr sz="2300" spc="120" dirty="0">
                <a:solidFill>
                  <a:srgbClr val="5863B5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</a:t>
            </a:r>
            <a:r>
              <a:rPr sz="2300" spc="210" dirty="0">
                <a:solidFill>
                  <a:srgbClr val="5863B5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概念被提出</a:t>
            </a:r>
            <a:endParaRPr lang="en-US" altLang="en-US" sz="2300" dirty="0"/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9555480" y="502920"/>
            <a:ext cx="594359" cy="5943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 rot="21600000">
            <a:off x="2834639" y="4480559"/>
            <a:ext cx="6812280" cy="1280160"/>
            <a:chOff x="0" y="0"/>
            <a:chExt cx="6812280" cy="1280160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600000">
              <a:off x="0" y="0"/>
              <a:ext cx="6812280" cy="1280160"/>
            </a:xfrm>
            <a:prstGeom prst="rect">
              <a:avLst/>
            </a:prstGeom>
          </p:spPr>
        </p:pic>
        <p:sp>
          <p:nvSpPr>
            <p:cNvPr id="19" name="textbox 19"/>
            <p:cNvSpPr/>
            <p:nvPr/>
          </p:nvSpPr>
          <p:spPr>
            <a:xfrm>
              <a:off x="-12700" y="-12700"/>
              <a:ext cx="6838315" cy="140144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02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000"/>
                </a:lnSpc>
              </a:pPr>
              <a:endParaRPr lang="en-US" altLang="en-US" sz="100" dirty="0"/>
            </a:p>
            <a:p>
              <a:pPr indent="120015" algn="l" rtl="0" eaLnBrk="0">
                <a:lnSpc>
                  <a:spcPct val="91000"/>
                </a:lnSpc>
              </a:pPr>
              <a:r>
                <a:rPr sz="7100" spc="50" dirty="0">
                  <a:solidFill>
                    <a:srgbClr val="698DE5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构建元宇宙世</a:t>
              </a:r>
              <a:r>
                <a:rPr sz="7100" spc="30" dirty="0">
                  <a:solidFill>
                    <a:srgbClr val="698DE5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界</a:t>
              </a:r>
              <a:endParaRPr lang="en-US" altLang="en-US" sz="7100" dirty="0"/>
            </a:p>
          </p:txBody>
        </p:sp>
      </p:grpSp>
      <p:grpSp>
        <p:nvGrpSpPr>
          <p:cNvPr id="8" name="group 8"/>
          <p:cNvGrpSpPr/>
          <p:nvPr/>
        </p:nvGrpSpPr>
        <p:grpSpPr>
          <a:xfrm rot="21600000">
            <a:off x="4480559" y="3337560"/>
            <a:ext cx="3246120" cy="868679"/>
            <a:chOff x="0" y="0"/>
            <a:chExt cx="3246120" cy="868679"/>
          </a:xfrm>
        </p:grpSpPr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600000">
              <a:off x="0" y="0"/>
              <a:ext cx="3246120" cy="868679"/>
            </a:xfrm>
            <a:prstGeom prst="rect">
              <a:avLst/>
            </a:prstGeom>
          </p:spPr>
        </p:pic>
        <p:sp>
          <p:nvSpPr>
            <p:cNvPr id="21" name="textbox 21"/>
            <p:cNvSpPr/>
            <p:nvPr/>
          </p:nvSpPr>
          <p:spPr>
            <a:xfrm>
              <a:off x="-12700" y="-12700"/>
              <a:ext cx="3272154" cy="93916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43000"/>
                </a:lnSpc>
              </a:pPr>
              <a:endParaRPr lang="en-US" altLang="en-US" sz="1000" dirty="0"/>
            </a:p>
            <a:p>
              <a:pPr indent="492760" algn="l" rtl="0" eaLnBrk="0">
                <a:lnSpc>
                  <a:spcPct val="91000"/>
                </a:lnSpc>
                <a:spcBef>
                  <a:spcPts val="5"/>
                </a:spcBef>
              </a:pPr>
              <a:r>
                <a:rPr sz="3500" spc="90" dirty="0">
                  <a:solidFill>
                    <a:srgbClr val="FFFFFF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永恒实验</a:t>
              </a:r>
              <a:r>
                <a:rPr sz="3500" spc="75" dirty="0">
                  <a:solidFill>
                    <a:srgbClr val="FFFFFF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室</a:t>
              </a:r>
              <a:endParaRPr lang="en-US" altLang="en-US" sz="3500"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3625595" y="1821179"/>
            <a:ext cx="4942332" cy="3508248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1097280" y="3154680"/>
            <a:ext cx="2423160" cy="1691639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423303" y="283464"/>
            <a:ext cx="2738996" cy="1452371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7920634" y="2709062"/>
            <a:ext cx="957707" cy="904125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8823959" y="2743200"/>
            <a:ext cx="2377440" cy="1371600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3434638" y="2214079"/>
            <a:ext cx="957706" cy="904125"/>
          </a:xfrm>
          <a:prstGeom prst="rect">
            <a:avLst/>
          </a:prstGeom>
        </p:spPr>
      </p:pic>
      <p:sp>
        <p:nvSpPr>
          <p:cNvPr id="29" name="textbox 29"/>
          <p:cNvSpPr/>
          <p:nvPr/>
        </p:nvSpPr>
        <p:spPr>
          <a:xfrm>
            <a:off x="1103236" y="1037399"/>
            <a:ext cx="1508760" cy="34670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3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2000"/>
              </a:lnSpc>
            </a:pPr>
            <a:r>
              <a:rPr sz="2300" spc="4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问题与挑</a:t>
            </a:r>
            <a:r>
              <a:rPr sz="2300" spc="15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战</a:t>
            </a:r>
            <a:endParaRPr lang="en-US" altLang="en-US" sz="2300" dirty="0"/>
          </a:p>
        </p:txBody>
      </p:sp>
      <p:pic>
        <p:nvPicPr>
          <p:cNvPr id="30" name="picture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10315956" y="917447"/>
            <a:ext cx="745235" cy="537972"/>
          </a:xfrm>
          <a:prstGeom prst="rect">
            <a:avLst/>
          </a:prstGeom>
        </p:spPr>
      </p:pic>
      <p:sp>
        <p:nvSpPr>
          <p:cNvPr id="31" name="textbox 31"/>
          <p:cNvSpPr/>
          <p:nvPr/>
        </p:nvSpPr>
        <p:spPr>
          <a:xfrm>
            <a:off x="8896337" y="2273668"/>
            <a:ext cx="933450" cy="26987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9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4000"/>
              </a:lnSpc>
            </a:pPr>
            <a:r>
              <a:rPr sz="1700" spc="90" dirty="0">
                <a:ln w="6537" cap="flat" cmpd="sng">
                  <a:solidFill>
                    <a:srgbClr val="404040">
                      <a:alpha val="100000"/>
                    </a:srgbClr>
                  </a:solidFill>
                  <a:prstDash val="solid"/>
                  <a:bevel/>
                </a:ln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生态封</a:t>
            </a:r>
            <a:r>
              <a:rPr sz="1700" spc="75" dirty="0">
                <a:ln w="6537" cap="flat" cmpd="sng">
                  <a:solidFill>
                    <a:srgbClr val="404040">
                      <a:alpha val="100000"/>
                    </a:srgbClr>
                  </a:solidFill>
                  <a:prstDash val="solid"/>
                  <a:bevel/>
                </a:ln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闭</a:t>
            </a:r>
            <a:endParaRPr lang="en-US" altLang="en-US" sz="1700" dirty="0"/>
          </a:p>
        </p:txBody>
      </p:sp>
      <p:sp>
        <p:nvSpPr>
          <p:cNvPr id="32" name="textbox 32"/>
          <p:cNvSpPr/>
          <p:nvPr/>
        </p:nvSpPr>
        <p:spPr>
          <a:xfrm>
            <a:off x="2172614" y="2643098"/>
            <a:ext cx="934719" cy="26542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6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3000"/>
              </a:lnSpc>
            </a:pPr>
            <a:r>
              <a:rPr sz="1700" spc="90" dirty="0">
                <a:ln w="6537" cap="flat" cmpd="sng">
                  <a:solidFill>
                    <a:srgbClr val="404040">
                      <a:alpha val="100000"/>
                    </a:srgbClr>
                  </a:solidFill>
                  <a:prstDash val="solid"/>
                  <a:bevel/>
                </a:ln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安全问</a:t>
            </a:r>
            <a:r>
              <a:rPr sz="1700" spc="85" dirty="0">
                <a:ln w="6537" cap="flat" cmpd="sng">
                  <a:solidFill>
                    <a:srgbClr val="404040">
                      <a:alpha val="100000"/>
                    </a:srgbClr>
                  </a:solidFill>
                  <a:prstDash val="solid"/>
                  <a:bevel/>
                </a:ln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题</a:t>
            </a:r>
            <a:endParaRPr lang="en-US" altLang="en-US" sz="1700" dirty="0"/>
          </a:p>
        </p:txBody>
      </p:sp>
      <p:pic>
        <p:nvPicPr>
          <p:cNvPr id="33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1996833" y="3113430"/>
            <a:ext cx="1444307" cy="7620"/>
          </a:xfrm>
          <a:prstGeom prst="rect">
            <a:avLst/>
          </a:prstGeom>
        </p:spPr>
      </p:pic>
      <p:pic>
        <p:nvPicPr>
          <p:cNvPr id="34" name="picture 3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1600000">
            <a:off x="8871839" y="2706217"/>
            <a:ext cx="1444307" cy="761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36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7596276" y="466344"/>
            <a:ext cx="2708478" cy="3608577"/>
          </a:xfrm>
          <a:prstGeom prst="rect">
            <a:avLst/>
          </a:prstGeom>
        </p:spPr>
      </p:pic>
      <p:sp>
        <p:nvSpPr>
          <p:cNvPr id="37" name="textbox 37"/>
          <p:cNvSpPr/>
          <p:nvPr/>
        </p:nvSpPr>
        <p:spPr>
          <a:xfrm>
            <a:off x="1693507" y="3697859"/>
            <a:ext cx="4225290" cy="175704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indent="12700" algn="l" rtl="0" eaLnBrk="0">
              <a:lnSpc>
                <a:spcPts val="2555"/>
              </a:lnSpc>
            </a:pPr>
            <a:r>
              <a:rPr sz="1500" spc="2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‣</a:t>
            </a:r>
            <a:r>
              <a:rPr sz="1500" spc="3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 </a:t>
            </a:r>
            <a:r>
              <a:rPr sz="1500" spc="2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500" spc="4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基于</a:t>
            </a:r>
            <a:r>
              <a:rPr sz="1500" spc="3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U</a:t>
            </a:r>
            <a:r>
              <a:rPr sz="1500" spc="2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nity</a:t>
            </a:r>
            <a:r>
              <a:rPr sz="1500" spc="2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500" spc="5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500" spc="0" dirty="0"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 </a:t>
            </a:r>
            <a:r>
              <a:rPr sz="1500" spc="4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区块链技术建设元宇宙游戏生态</a:t>
            </a:r>
            <a:r>
              <a:rPr sz="1500" spc="1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.</a:t>
            </a:r>
            <a:endParaRPr lang="en-US" altLang="en-US" sz="1500" dirty="0"/>
          </a:p>
          <a:p>
            <a:pPr indent="12700" algn="l" rtl="0" eaLnBrk="0">
              <a:lnSpc>
                <a:spcPct val="86000"/>
              </a:lnSpc>
              <a:spcBef>
                <a:spcPts val="725"/>
              </a:spcBef>
            </a:pPr>
            <a:r>
              <a:rPr sz="1500" spc="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‣   </a:t>
            </a:r>
            <a:r>
              <a:rPr sz="1500" spc="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游戏剧情丰富</a:t>
            </a:r>
            <a:r>
              <a:rPr sz="1500" spc="0" dirty="0"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500" spc="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500" spc="-90" dirty="0"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500" spc="-75" dirty="0"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500" spc="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玩法多样</a:t>
            </a:r>
            <a:endParaRPr lang="en-US" altLang="en-US" sz="1500" dirty="0"/>
          </a:p>
          <a:p>
            <a:pPr indent="12700" algn="l" rtl="0" eaLnBrk="0">
              <a:lnSpc>
                <a:spcPts val="2950"/>
              </a:lnSpc>
            </a:pPr>
            <a:r>
              <a:rPr sz="1500" spc="4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‣ </a:t>
            </a:r>
            <a:r>
              <a:rPr sz="1500" spc="35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500" spc="3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</a:t>
            </a:r>
            <a:r>
              <a:rPr sz="1500" spc="9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支持</a:t>
            </a:r>
            <a:r>
              <a:rPr sz="1500" spc="8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M</a:t>
            </a:r>
            <a:r>
              <a:rPr sz="1500" spc="7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OD</a:t>
            </a:r>
            <a:r>
              <a:rPr sz="1500" spc="9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创意工作坊</a:t>
            </a:r>
            <a:endParaRPr lang="en-US" altLang="en-US" sz="1500" dirty="0"/>
          </a:p>
          <a:p>
            <a:pPr indent="12700" algn="l" rtl="0" eaLnBrk="0">
              <a:lnSpc>
                <a:spcPts val="2800"/>
              </a:lnSpc>
            </a:pPr>
            <a:r>
              <a:rPr sz="1500" spc="4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‣   </a:t>
            </a:r>
            <a:r>
              <a:rPr sz="1500" spc="8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支持多链操作</a:t>
            </a:r>
            <a:endParaRPr lang="en-US" altLang="en-US" sz="1500" dirty="0"/>
          </a:p>
          <a:p>
            <a:pPr algn="l" rtl="0" eaLnBrk="0">
              <a:lnSpc>
                <a:spcPct val="100000"/>
              </a:lnSpc>
            </a:pPr>
            <a:endParaRPr lang="en-US" altLang="en-US" sz="1100" dirty="0"/>
          </a:p>
          <a:p>
            <a:pPr algn="l" rtl="0" eaLnBrk="0">
              <a:lnSpc>
                <a:spcPct val="6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6000"/>
              </a:lnSpc>
            </a:pPr>
            <a:r>
              <a:rPr sz="1500" spc="4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‣</a:t>
            </a:r>
            <a:r>
              <a:rPr sz="1500" spc="30" dirty="0">
                <a:solidFill>
                  <a:srgbClr val="000000">
                    <a:alpha val="100000"/>
                  </a:srgbClr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</a:rPr>
              <a:t>   </a:t>
            </a:r>
            <a:r>
              <a:rPr sz="1500" spc="100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集成供应链金融探索虚拟资产具备现实价</a:t>
            </a:r>
            <a:r>
              <a:rPr sz="1500" spc="75" dirty="0">
                <a:ln w="579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值</a:t>
            </a:r>
            <a:endParaRPr lang="en-US" altLang="en-US" sz="1500" dirty="0"/>
          </a:p>
        </p:txBody>
      </p:sp>
      <p:sp>
        <p:nvSpPr>
          <p:cNvPr id="38" name="textbox 38"/>
          <p:cNvSpPr/>
          <p:nvPr/>
        </p:nvSpPr>
        <p:spPr>
          <a:xfrm>
            <a:off x="1673779" y="1962068"/>
            <a:ext cx="4826000" cy="118554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124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87000"/>
              </a:lnSpc>
              <a:spcBef>
                <a:spcPts val="0"/>
              </a:spcBef>
            </a:pPr>
            <a:r>
              <a:rPr sz="8700" spc="260" dirty="0">
                <a:solidFill>
                  <a:srgbClr val="3F4694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2</a:t>
            </a:r>
            <a:r>
              <a:rPr sz="8700" spc="130" dirty="0">
                <a:solidFill>
                  <a:srgbClr val="3F4694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r>
              <a:rPr sz="8700" spc="260" dirty="0">
                <a:solidFill>
                  <a:srgbClr val="3F4694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5</a:t>
            </a:r>
            <a:r>
              <a:rPr sz="8700" spc="340" dirty="0">
                <a:solidFill>
                  <a:srgbClr val="3F4694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D</a:t>
            </a:r>
            <a:r>
              <a:rPr sz="3500" spc="190" dirty="0">
                <a:solidFill>
                  <a:srgbClr val="595959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角色冒险</a:t>
            </a:r>
            <a:r>
              <a:rPr sz="3500" spc="170" dirty="0">
                <a:solidFill>
                  <a:srgbClr val="595959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类</a:t>
            </a:r>
            <a:endParaRPr lang="en-US" altLang="en-US" sz="3500" dirty="0"/>
          </a:p>
        </p:txBody>
      </p:sp>
      <p:pic>
        <p:nvPicPr>
          <p:cNvPr id="39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423303" y="283464"/>
            <a:ext cx="2738996" cy="1452371"/>
          </a:xfrm>
          <a:prstGeom prst="rect">
            <a:avLst/>
          </a:prstGeom>
        </p:spPr>
      </p:pic>
      <p:sp>
        <p:nvSpPr>
          <p:cNvPr id="40" name="textbox 40"/>
          <p:cNvSpPr/>
          <p:nvPr/>
        </p:nvSpPr>
        <p:spPr>
          <a:xfrm>
            <a:off x="7777320" y="4902720"/>
            <a:ext cx="2351404" cy="52006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5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82000"/>
              </a:lnSpc>
            </a:pPr>
            <a:r>
              <a:rPr sz="1400" spc="10" dirty="0">
                <a:ln w="510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游戏里面的任意资产都能</a:t>
            </a:r>
            <a:r>
              <a:rPr sz="1400" spc="0" dirty="0">
                <a:ln w="510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够通</a:t>
            </a:r>
            <a:endParaRPr lang="en-US" altLang="en-US" sz="1400" dirty="0"/>
          </a:p>
          <a:p>
            <a:pPr indent="14605" algn="l" rtl="0" eaLnBrk="0">
              <a:lnSpc>
                <a:spcPts val="2510"/>
              </a:lnSpc>
            </a:pPr>
            <a:r>
              <a:rPr sz="1400" spc="0" dirty="0">
                <a:ln w="5103" cap="flat" cmpd="sng">
                  <a:solidFill>
                    <a:srgbClr val="000000">
                      <a:alpha val="100000"/>
                    </a:srgbClr>
                  </a:solidFill>
                  <a:prstDash val="solid"/>
                  <a:bevel/>
                </a:ln>
                <a:solidFill>
                  <a:srgbClr val="00000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过交易商场兑换成数字资产</a:t>
            </a:r>
            <a:endParaRPr lang="en-US" altLang="en-US" sz="1400" dirty="0"/>
          </a:p>
        </p:txBody>
      </p:sp>
      <p:sp>
        <p:nvSpPr>
          <p:cNvPr id="41" name="textbox 41"/>
          <p:cNvSpPr/>
          <p:nvPr/>
        </p:nvSpPr>
        <p:spPr>
          <a:xfrm>
            <a:off x="1072146" y="1037691"/>
            <a:ext cx="1539875" cy="35305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93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3000"/>
              </a:lnSpc>
            </a:pPr>
            <a:r>
              <a:rPr sz="2300" spc="9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元宇宙产</a:t>
            </a:r>
            <a:r>
              <a:rPr sz="2300" spc="6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品</a:t>
            </a:r>
            <a:endParaRPr lang="en-US" altLang="en-US" sz="2300" dirty="0"/>
          </a:p>
        </p:txBody>
      </p:sp>
      <p:pic>
        <p:nvPicPr>
          <p:cNvPr id="42" name="pictur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10315956" y="917447"/>
            <a:ext cx="745235" cy="537972"/>
          </a:xfrm>
          <a:prstGeom prst="rect">
            <a:avLst/>
          </a:prstGeom>
        </p:spPr>
      </p:pic>
      <p:sp>
        <p:nvSpPr>
          <p:cNvPr id="43" name="textbox 43"/>
          <p:cNvSpPr/>
          <p:nvPr/>
        </p:nvSpPr>
        <p:spPr>
          <a:xfrm>
            <a:off x="8392369" y="4186531"/>
            <a:ext cx="1034414" cy="29845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4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0000"/>
              </a:lnSpc>
            </a:pPr>
            <a:r>
              <a:rPr sz="2000" spc="-2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边玩边</a:t>
            </a:r>
            <a:r>
              <a:rPr sz="2000" spc="0" dirty="0">
                <a:solidFill>
                  <a:srgbClr val="404040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赚</a:t>
            </a:r>
            <a:endParaRPr lang="en-US" altLang="en-US" sz="2000" dirty="0"/>
          </a:p>
        </p:txBody>
      </p:sp>
      <p:pic>
        <p:nvPicPr>
          <p:cNvPr id="44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7829474" y="4162399"/>
            <a:ext cx="339990" cy="394994"/>
          </a:xfrm>
          <a:prstGeom prst="rect">
            <a:avLst/>
          </a:prstGeom>
        </p:spPr>
      </p:pic>
      <p:pic>
        <p:nvPicPr>
          <p:cNvPr id="45" name="pictur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1706257" y="3353625"/>
            <a:ext cx="740791" cy="38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sp>
        <p:nvSpPr>
          <p:cNvPr id="47" name="rect"/>
          <p:cNvSpPr/>
          <p:nvPr/>
        </p:nvSpPr>
        <p:spPr>
          <a:xfrm>
            <a:off x="711390" y="926591"/>
            <a:ext cx="2251265" cy="556260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sp>
        <p:nvSpPr>
          <p:cNvPr id="48" name="rect"/>
          <p:cNvSpPr/>
          <p:nvPr/>
        </p:nvSpPr>
        <p:spPr>
          <a:xfrm>
            <a:off x="704850" y="920750"/>
            <a:ext cx="2263876" cy="568121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pic>
        <p:nvPicPr>
          <p:cNvPr id="49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423303" y="283464"/>
            <a:ext cx="1065974" cy="1065974"/>
          </a:xfrm>
          <a:prstGeom prst="rect">
            <a:avLst/>
          </a:prstGeom>
        </p:spPr>
      </p:pic>
      <p:sp>
        <p:nvSpPr>
          <p:cNvPr id="50" name="textbox 50"/>
          <p:cNvSpPr/>
          <p:nvPr/>
        </p:nvSpPr>
        <p:spPr>
          <a:xfrm>
            <a:off x="692150" y="1038910"/>
            <a:ext cx="2482850" cy="73977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95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2000"/>
              </a:lnSpc>
              <a:tabLst>
                <a:tab pos="543560" algn="l"/>
              </a:tabLst>
            </a:pP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	</a:t>
            </a:r>
            <a:r>
              <a:rPr sz="2300" spc="9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积分激</a:t>
            </a:r>
            <a:r>
              <a:rPr sz="2300" spc="55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励</a:t>
            </a: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endParaRPr lang="en-US" altLang="en-US" sz="2300" dirty="0"/>
          </a:p>
        </p:txBody>
      </p:sp>
      <p:pic>
        <p:nvPicPr>
          <p:cNvPr id="51" name="picture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2593847" y="1167383"/>
            <a:ext cx="568452" cy="568452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 rot="21600000">
            <a:off x="1048511" y="1600200"/>
            <a:ext cx="9855072" cy="1662683"/>
            <a:chOff x="0" y="0"/>
            <a:chExt cx="9855072" cy="1662683"/>
          </a:xfrm>
        </p:grpSpPr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600000">
              <a:off x="0" y="0"/>
              <a:ext cx="9855072" cy="1662683"/>
            </a:xfrm>
            <a:prstGeom prst="rect">
              <a:avLst/>
            </a:prstGeom>
          </p:spPr>
        </p:pic>
        <p:pic>
          <p:nvPicPr>
            <p:cNvPr id="53" name="picture 5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1600000">
              <a:off x="94488" y="365760"/>
              <a:ext cx="1097279" cy="1097279"/>
            </a:xfrm>
            <a:prstGeom prst="rect">
              <a:avLst/>
            </a:prstGeom>
          </p:spPr>
        </p:pic>
        <p:sp>
          <p:nvSpPr>
            <p:cNvPr id="54" name="textbox 54"/>
            <p:cNvSpPr/>
            <p:nvPr/>
          </p:nvSpPr>
          <p:spPr>
            <a:xfrm>
              <a:off x="352236" y="622472"/>
              <a:ext cx="478790" cy="393065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89000"/>
                </a:lnSpc>
              </a:pPr>
              <a:endParaRPr lang="en-US" altLang="en-US" sz="100" dirty="0"/>
            </a:p>
            <a:p>
              <a:pPr indent="12700" algn="l" rtl="0" eaLnBrk="0">
                <a:lnSpc>
                  <a:spcPct val="89000"/>
                </a:lnSpc>
              </a:pPr>
              <a:r>
                <a:rPr sz="2700" spc="290" dirty="0">
                  <a:solidFill>
                    <a:srgbClr val="3F4694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0</a:t>
              </a:r>
              <a:r>
                <a:rPr sz="2700" spc="270" dirty="0">
                  <a:solidFill>
                    <a:srgbClr val="3F4694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1</a:t>
              </a:r>
              <a:endParaRPr lang="en-US" altLang="en-US" sz="2700" dirty="0"/>
            </a:p>
          </p:txBody>
        </p:sp>
      </p:grpSp>
      <p:pic>
        <p:nvPicPr>
          <p:cNvPr id="55" name="picture 5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2651760" y="3576955"/>
            <a:ext cx="2417064" cy="1962734"/>
          </a:xfrm>
          <a:prstGeom prst="rect">
            <a:avLst/>
          </a:prstGeom>
        </p:spPr>
      </p:pic>
      <p:pic>
        <p:nvPicPr>
          <p:cNvPr id="56" name="picture 5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5303520" y="3576954"/>
            <a:ext cx="2169795" cy="2009775"/>
          </a:xfrm>
          <a:prstGeom prst="rect">
            <a:avLst/>
          </a:prstGeom>
        </p:spPr>
      </p:pic>
      <p:pic>
        <p:nvPicPr>
          <p:cNvPr id="57" name="picture 5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7589519" y="3584448"/>
            <a:ext cx="1956816" cy="1944624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 rot="21600000">
            <a:off x="4389120" y="1965960"/>
            <a:ext cx="1097279" cy="1097279"/>
            <a:chOff x="0" y="0"/>
            <a:chExt cx="1097279" cy="1097279"/>
          </a:xfrm>
        </p:grpSpPr>
        <p:pic>
          <p:nvPicPr>
            <p:cNvPr id="58" name="picture 5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 rot="21600000">
              <a:off x="0" y="0"/>
              <a:ext cx="1097279" cy="1097279"/>
            </a:xfrm>
            <a:prstGeom prst="rect">
              <a:avLst/>
            </a:prstGeom>
          </p:spPr>
        </p:pic>
        <p:sp>
          <p:nvSpPr>
            <p:cNvPr id="59" name="textbox 59"/>
            <p:cNvSpPr/>
            <p:nvPr/>
          </p:nvSpPr>
          <p:spPr>
            <a:xfrm>
              <a:off x="-12700" y="-12700"/>
              <a:ext cx="1122680" cy="1200785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85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7000"/>
                </a:lnSpc>
              </a:pPr>
              <a:endParaRPr lang="en-US" altLang="en-US" sz="100" dirty="0"/>
            </a:p>
            <a:p>
              <a:pPr indent="322580" algn="l" rtl="0" eaLnBrk="0">
                <a:lnSpc>
                  <a:spcPct val="89000"/>
                </a:lnSpc>
              </a:pPr>
              <a:r>
                <a:rPr sz="2700" spc="290" dirty="0">
                  <a:solidFill>
                    <a:srgbClr val="3F4694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0</a:t>
              </a:r>
              <a:r>
                <a:rPr sz="2700" spc="270" dirty="0">
                  <a:solidFill>
                    <a:srgbClr val="3F4694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2</a:t>
              </a:r>
              <a:endParaRPr lang="en-US" altLang="en-US" sz="2700" dirty="0"/>
            </a:p>
          </p:txBody>
        </p:sp>
      </p:grpSp>
      <p:sp>
        <p:nvSpPr>
          <p:cNvPr id="60" name="textbox 60"/>
          <p:cNvSpPr/>
          <p:nvPr/>
        </p:nvSpPr>
        <p:spPr>
          <a:xfrm>
            <a:off x="5414771" y="1796795"/>
            <a:ext cx="2012314" cy="1270000"/>
          </a:xfrm>
          <a:prstGeom prst="rect">
            <a:avLst/>
          </a:prstGeom>
          <a:solidFill>
            <a:srgbClr val="3F4694">
              <a:alpha val="63921"/>
            </a:srgbClr>
          </a:solidFill>
        </p:spPr>
        <p:txBody>
          <a:bodyPr vert="horz" wrap="square" lIns="0" tIns="0" rIns="0" bIns="0"/>
          <a:lstStyle/>
          <a:p>
            <a:pPr algn="l" rtl="0" eaLnBrk="0">
              <a:lnSpc>
                <a:spcPct val="152000"/>
              </a:lnSpc>
            </a:pPr>
            <a:endParaRPr lang="en-US" altLang="en-US" sz="1000" dirty="0"/>
          </a:p>
          <a:p>
            <a:pPr indent="99695" algn="l" rtl="0" eaLnBrk="0">
              <a:lnSpc>
                <a:spcPct val="89000"/>
              </a:lnSpc>
              <a:spcBef>
                <a:spcPts val="5"/>
              </a:spcBef>
            </a:pPr>
            <a:r>
              <a:rPr sz="1400" spc="-1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游玩积</a:t>
            </a:r>
            <a:r>
              <a:rPr sz="1400" spc="-5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分</a:t>
            </a:r>
            <a:endParaRPr lang="en-US" altLang="en-US" sz="1400" dirty="0"/>
          </a:p>
          <a:p>
            <a:pPr indent="99695" algn="l" rtl="0" eaLnBrk="0">
              <a:lnSpc>
                <a:spcPct val="81000"/>
              </a:lnSpc>
              <a:spcBef>
                <a:spcPts val="1015"/>
              </a:spcBef>
            </a:pPr>
            <a:r>
              <a:rPr sz="1400" spc="1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游戏</a:t>
            </a:r>
            <a:r>
              <a:rPr sz="1400" spc="5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里</a:t>
            </a:r>
            <a:r>
              <a:rPr sz="14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面参与战斗</a:t>
            </a:r>
            <a:r>
              <a:rPr sz="1400" spc="1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4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活</a:t>
            </a:r>
            <a:endParaRPr lang="en-US" altLang="en-US" sz="1400" dirty="0"/>
          </a:p>
          <a:p>
            <a:pPr indent="100330" algn="l" rtl="0" eaLnBrk="0">
              <a:lnSpc>
                <a:spcPts val="2520"/>
              </a:lnSpc>
            </a:pPr>
            <a:r>
              <a:rPr sz="14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动</a:t>
            </a:r>
            <a:r>
              <a:rPr sz="1400" spc="-45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r>
              <a:rPr sz="14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收集资源得到积分</a:t>
            </a:r>
            <a:endParaRPr lang="en-US" altLang="en-US" sz="1400" dirty="0"/>
          </a:p>
        </p:txBody>
      </p:sp>
      <p:grpSp>
        <p:nvGrpSpPr>
          <p:cNvPr id="14" name="group 14"/>
          <p:cNvGrpSpPr/>
          <p:nvPr/>
        </p:nvGrpSpPr>
        <p:grpSpPr>
          <a:xfrm rot="21600000">
            <a:off x="7726680" y="1965960"/>
            <a:ext cx="1097280" cy="1097279"/>
            <a:chOff x="0" y="0"/>
            <a:chExt cx="1097280" cy="1097279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21600000">
              <a:off x="0" y="0"/>
              <a:ext cx="1097280" cy="1097279"/>
            </a:xfrm>
            <a:prstGeom prst="rect">
              <a:avLst/>
            </a:prstGeom>
          </p:spPr>
        </p:pic>
        <p:sp>
          <p:nvSpPr>
            <p:cNvPr id="62" name="textbox 62"/>
            <p:cNvSpPr/>
            <p:nvPr/>
          </p:nvSpPr>
          <p:spPr>
            <a:xfrm>
              <a:off x="-12700" y="-12700"/>
              <a:ext cx="1123314" cy="1200785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85000"/>
                </a:lnSpc>
              </a:pPr>
              <a:endParaRPr lang="en-US" altLang="en-US" sz="1000" dirty="0"/>
            </a:p>
            <a:p>
              <a:pPr indent="307340" algn="l" rtl="0" eaLnBrk="0">
                <a:lnSpc>
                  <a:spcPct val="89000"/>
                </a:lnSpc>
                <a:spcBef>
                  <a:spcPts val="5"/>
                </a:spcBef>
              </a:pPr>
              <a:r>
                <a:rPr sz="2700" spc="290" dirty="0">
                  <a:solidFill>
                    <a:srgbClr val="3F4694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0</a:t>
              </a:r>
              <a:r>
                <a:rPr sz="2700" spc="270" dirty="0">
                  <a:solidFill>
                    <a:srgbClr val="3F4694">
                      <a:alpha val="100000"/>
                    </a:srgbClr>
                  </a:solidFill>
                  <a:latin typeface="Arial" panose="020B0604020202090204"/>
                  <a:ea typeface="Arial" panose="020B0604020202090204"/>
                  <a:cs typeface="Arial" panose="020B0604020202090204"/>
                </a:rPr>
                <a:t>3</a:t>
              </a:r>
              <a:endParaRPr lang="en-US" altLang="en-US" sz="2700" dirty="0"/>
            </a:p>
          </p:txBody>
        </p:sp>
      </p:grpSp>
      <p:sp>
        <p:nvSpPr>
          <p:cNvPr id="63" name="textbox 63"/>
          <p:cNvSpPr/>
          <p:nvPr/>
        </p:nvSpPr>
        <p:spPr>
          <a:xfrm>
            <a:off x="8737092" y="1796795"/>
            <a:ext cx="2011679" cy="1270000"/>
          </a:xfrm>
          <a:prstGeom prst="rect">
            <a:avLst/>
          </a:prstGeom>
          <a:solidFill>
            <a:srgbClr val="3F4694">
              <a:alpha val="63921"/>
            </a:srgbClr>
          </a:solidFill>
        </p:spPr>
        <p:txBody>
          <a:bodyPr vert="horz" wrap="square" lIns="0" tIns="0" rIns="0" bIns="0"/>
          <a:lstStyle/>
          <a:p>
            <a:pPr algn="l" rtl="0" eaLnBrk="0">
              <a:lnSpc>
                <a:spcPct val="153000"/>
              </a:lnSpc>
            </a:pPr>
            <a:endParaRPr lang="en-US" altLang="en-US" sz="1000" dirty="0"/>
          </a:p>
          <a:p>
            <a:pPr indent="100330" algn="l" rtl="0" eaLnBrk="0">
              <a:lnSpc>
                <a:spcPct val="88000"/>
              </a:lnSpc>
              <a:spcBef>
                <a:spcPts val="5"/>
              </a:spcBef>
            </a:pPr>
            <a:r>
              <a:rPr sz="1400" spc="-2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建设</a:t>
            </a:r>
            <a:r>
              <a:rPr sz="1400" spc="-5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积</a:t>
            </a:r>
            <a:r>
              <a:rPr sz="14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分</a:t>
            </a:r>
            <a:endParaRPr lang="en-US" altLang="en-US" sz="1400" dirty="0"/>
          </a:p>
          <a:p>
            <a:pPr indent="101600" algn="l" rtl="0" eaLnBrk="0">
              <a:lnSpc>
                <a:spcPct val="81000"/>
              </a:lnSpc>
              <a:spcBef>
                <a:spcPts val="1025"/>
              </a:spcBef>
            </a:pPr>
            <a:r>
              <a:rPr sz="14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为永恒宇宙贡献代码</a:t>
            </a:r>
            <a:r>
              <a:rPr sz="1400" spc="5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、</a:t>
            </a:r>
            <a:endParaRPr lang="en-US" altLang="en-US" sz="1400" dirty="0"/>
          </a:p>
          <a:p>
            <a:pPr indent="105410" algn="l" rtl="0" eaLnBrk="0">
              <a:lnSpc>
                <a:spcPts val="2570"/>
              </a:lnSpc>
            </a:pPr>
            <a:r>
              <a:rPr sz="1400" spc="-30" dirty="0">
                <a:solidFill>
                  <a:srgbClr val="FFFFF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U</a:t>
            </a:r>
            <a:r>
              <a:rPr sz="1400" spc="-10" dirty="0">
                <a:solidFill>
                  <a:srgbClr val="FFFFF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I</a:t>
            </a:r>
            <a:r>
              <a:rPr sz="1400" spc="-3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素材得到积</a:t>
            </a:r>
            <a:r>
              <a:rPr sz="1400" spc="-2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分</a:t>
            </a:r>
            <a:endParaRPr lang="en-US" altLang="en-US" sz="1400" dirty="0"/>
          </a:p>
        </p:txBody>
      </p:sp>
      <p:sp>
        <p:nvSpPr>
          <p:cNvPr id="64" name="textbox 64"/>
          <p:cNvSpPr/>
          <p:nvPr/>
        </p:nvSpPr>
        <p:spPr>
          <a:xfrm>
            <a:off x="2138172" y="1796795"/>
            <a:ext cx="2010410" cy="1287144"/>
          </a:xfrm>
          <a:prstGeom prst="rect">
            <a:avLst/>
          </a:prstGeom>
          <a:solidFill>
            <a:srgbClr val="3F4694">
              <a:alpha val="63921"/>
            </a:srgbClr>
          </a:solidFill>
        </p:spPr>
        <p:txBody>
          <a:bodyPr vert="horz" wrap="square" lIns="0" tIns="0" rIns="0" bIns="0"/>
          <a:lstStyle/>
          <a:p>
            <a:pPr algn="l" rtl="0" eaLnBrk="0">
              <a:lnSpc>
                <a:spcPct val="153000"/>
              </a:lnSpc>
            </a:pPr>
            <a:endParaRPr lang="en-US" altLang="en-US" sz="1000" dirty="0"/>
          </a:p>
          <a:p>
            <a:pPr indent="150495" algn="l" rtl="0" eaLnBrk="0">
              <a:lnSpc>
                <a:spcPct val="88000"/>
              </a:lnSpc>
              <a:spcBef>
                <a:spcPts val="5"/>
              </a:spcBef>
            </a:pPr>
            <a:r>
              <a:rPr sz="1400" spc="-2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交易挖</a:t>
            </a:r>
            <a:r>
              <a:rPr sz="1400" spc="-5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矿</a:t>
            </a:r>
            <a:endParaRPr lang="en-US" altLang="en-US" sz="1400" dirty="0"/>
          </a:p>
          <a:p>
            <a:pPr marL="150495" algn="l" rtl="0" eaLnBrk="0">
              <a:lnSpc>
                <a:spcPct val="144000"/>
              </a:lnSpc>
              <a:spcBef>
                <a:spcPts val="200"/>
              </a:spcBef>
            </a:pPr>
            <a:r>
              <a:rPr sz="1400" spc="3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玩家资产转移的</a:t>
            </a:r>
            <a:r>
              <a:rPr sz="1400" spc="20" dirty="0">
                <a:solidFill>
                  <a:srgbClr val="FFFFF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10</a:t>
            </a:r>
            <a:r>
              <a:rPr sz="1400" spc="25" dirty="0">
                <a:solidFill>
                  <a:srgbClr val="FFFFF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%</a:t>
            </a:r>
            <a:r>
              <a:rPr sz="1400" spc="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将 </a:t>
            </a:r>
            <a:r>
              <a:rPr sz="1400" spc="-10" dirty="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会燃烧成积分</a:t>
            </a:r>
            <a:endParaRPr lang="en-US" altLang="en-US" sz="1400" dirty="0"/>
          </a:p>
        </p:txBody>
      </p:sp>
      <p:pic>
        <p:nvPicPr>
          <p:cNvPr id="65" name="picture 6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1600000">
            <a:off x="10315956" y="917447"/>
            <a:ext cx="745235" cy="53797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sp>
        <p:nvSpPr>
          <p:cNvPr id="67" name="rect"/>
          <p:cNvSpPr/>
          <p:nvPr/>
        </p:nvSpPr>
        <p:spPr>
          <a:xfrm>
            <a:off x="711390" y="926591"/>
            <a:ext cx="2251265" cy="556260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sp>
        <p:nvSpPr>
          <p:cNvPr id="68" name="rect"/>
          <p:cNvSpPr/>
          <p:nvPr/>
        </p:nvSpPr>
        <p:spPr>
          <a:xfrm>
            <a:off x="704850" y="920750"/>
            <a:ext cx="2263876" cy="568121"/>
          </a:xfrm>
          <a:prstGeom prst="rect">
            <a:avLst/>
          </a:prstGeom>
          <a:solidFill>
            <a:srgbClr val="FFFFFF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pic>
        <p:nvPicPr>
          <p:cNvPr id="69" name="picture 6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423303" y="283464"/>
            <a:ext cx="1065974" cy="1065974"/>
          </a:xfrm>
          <a:prstGeom prst="rect">
            <a:avLst/>
          </a:prstGeom>
        </p:spPr>
      </p:pic>
      <p:sp>
        <p:nvSpPr>
          <p:cNvPr id="70" name="textbox 70"/>
          <p:cNvSpPr/>
          <p:nvPr/>
        </p:nvSpPr>
        <p:spPr>
          <a:xfrm>
            <a:off x="692150" y="1037386"/>
            <a:ext cx="2482850" cy="74295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6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4000"/>
              </a:lnSpc>
              <a:tabLst>
                <a:tab pos="539115" algn="l"/>
              </a:tabLst>
            </a:pP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	</a:t>
            </a:r>
            <a:r>
              <a:rPr sz="2300" spc="10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盈利模</a:t>
            </a:r>
            <a:r>
              <a:rPr sz="2300" spc="65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式</a:t>
            </a:r>
            <a:r>
              <a:rPr sz="2300" spc="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endParaRPr lang="en-US" altLang="en-US" sz="2300" dirty="0"/>
          </a:p>
        </p:txBody>
      </p:sp>
      <p:pic>
        <p:nvPicPr>
          <p:cNvPr id="71" name="picture 7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2593847" y="1167383"/>
            <a:ext cx="568452" cy="568452"/>
          </a:xfrm>
          <a:prstGeom prst="rect">
            <a:avLst/>
          </a:prstGeom>
        </p:spPr>
      </p:pic>
      <p:pic>
        <p:nvPicPr>
          <p:cNvPr id="72" name="picture 7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1637093" y="1695462"/>
            <a:ext cx="4777676" cy="4159097"/>
          </a:xfrm>
          <a:prstGeom prst="rect">
            <a:avLst/>
          </a:prstGeom>
        </p:spPr>
      </p:pic>
      <p:sp>
        <p:nvSpPr>
          <p:cNvPr id="73" name="textbox 73"/>
          <p:cNvSpPr/>
          <p:nvPr/>
        </p:nvSpPr>
        <p:spPr>
          <a:xfrm>
            <a:off x="6904346" y="4429710"/>
            <a:ext cx="3082289" cy="38480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indent="12700" algn="l" rtl="0" eaLnBrk="0">
              <a:lnSpc>
                <a:spcPts val="2825"/>
              </a:lnSpc>
            </a:pPr>
            <a:r>
              <a:rPr sz="3000" spc="10" baseline="-23000" dirty="0">
                <a:ln w="7282" cap="flat" cmpd="sng">
                  <a:solidFill>
                    <a:srgbClr val="FFFFFF">
                      <a:alpha val="100000"/>
                    </a:srgbClr>
                  </a:solidFill>
                  <a:prstDash val="solid"/>
                  <a:bevel/>
                </a:ln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小</a:t>
            </a:r>
            <a:r>
              <a:rPr sz="2000" spc="10" dirty="0">
                <a:ln w="7282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打怪升级、商场变现收</a:t>
            </a:r>
            <a:r>
              <a:rPr sz="2000" spc="5" dirty="0">
                <a:ln w="7282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益</a:t>
            </a:r>
            <a:endParaRPr lang="en-US" altLang="en-US" sz="2000" dirty="0"/>
          </a:p>
        </p:txBody>
      </p:sp>
      <p:sp>
        <p:nvSpPr>
          <p:cNvPr id="74" name="textbox 74"/>
          <p:cNvSpPr/>
          <p:nvPr/>
        </p:nvSpPr>
        <p:spPr>
          <a:xfrm>
            <a:off x="6283507" y="1549426"/>
            <a:ext cx="2274570" cy="51308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1000"/>
              </a:lnSpc>
            </a:pPr>
            <a:endParaRPr lang="en-US" altLang="en-US" sz="100" dirty="0"/>
          </a:p>
          <a:p>
            <a:pPr indent="633730" algn="l" rtl="0" eaLnBrk="0">
              <a:lnSpc>
                <a:spcPct val="82000"/>
              </a:lnSpc>
            </a:pPr>
            <a:r>
              <a:rPr sz="1800" spc="190" dirty="0">
                <a:ln w="6697" cap="flat" cmpd="sng">
                  <a:solidFill>
                    <a:srgbClr val="FFFFFF">
                      <a:alpha val="100000"/>
                    </a:srgbClr>
                  </a:solidFill>
                  <a:prstDash val="solid"/>
                  <a:bevel/>
                </a:ln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小标</a:t>
            </a:r>
            <a:r>
              <a:rPr sz="1800" spc="180" dirty="0">
                <a:ln w="6697" cap="flat" cmpd="sng">
                  <a:solidFill>
                    <a:srgbClr val="FFFFFF">
                      <a:alpha val="100000"/>
                    </a:srgbClr>
                  </a:solidFill>
                  <a:prstDash val="solid"/>
                  <a:bevel/>
                </a:ln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题</a:t>
            </a:r>
            <a:endParaRPr lang="en-US" altLang="en-US" sz="1800" dirty="0"/>
          </a:p>
          <a:p>
            <a:pPr indent="12700" algn="l" rtl="0" eaLnBrk="0">
              <a:lnSpc>
                <a:spcPct val="95000"/>
              </a:lnSpc>
              <a:spcBef>
                <a:spcPts val="20"/>
              </a:spcBef>
            </a:pPr>
            <a:r>
              <a:rPr sz="1800" spc="200" dirty="0">
                <a:ln w="6733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交易手续</a:t>
            </a:r>
            <a:r>
              <a:rPr sz="1800" spc="190" dirty="0">
                <a:ln w="6733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费的</a:t>
            </a:r>
            <a:r>
              <a:rPr sz="1800" spc="7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 </a:t>
            </a:r>
            <a:r>
              <a:rPr sz="1800" b="1" spc="11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0</a:t>
            </a:r>
            <a:r>
              <a:rPr sz="1800" b="1" spc="6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r>
              <a:rPr sz="1800" spc="7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1800" b="1" spc="11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5</a:t>
            </a:r>
            <a:r>
              <a:rPr sz="1800" b="1" spc="17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%</a:t>
            </a:r>
            <a:endParaRPr lang="en-US" altLang="en-US" sz="1800" dirty="0"/>
          </a:p>
        </p:txBody>
      </p:sp>
      <p:sp>
        <p:nvSpPr>
          <p:cNvPr id="75" name="textbox 75"/>
          <p:cNvSpPr/>
          <p:nvPr/>
        </p:nvSpPr>
        <p:spPr>
          <a:xfrm>
            <a:off x="6277142" y="5640412"/>
            <a:ext cx="3329940" cy="30035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7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0000"/>
              </a:lnSpc>
            </a:pPr>
            <a:r>
              <a:rPr sz="2000" spc="10" dirty="0">
                <a:ln w="7282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商</a:t>
            </a:r>
            <a:r>
              <a:rPr sz="2000" spc="5" dirty="0">
                <a:ln w="7282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店</a:t>
            </a:r>
            <a:r>
              <a:rPr sz="2000" spc="0" dirty="0">
                <a:ln w="7282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供应链渠道优质产品接入</a:t>
            </a:r>
            <a:endParaRPr lang="en-US" altLang="en-US" sz="2000" dirty="0"/>
          </a:p>
        </p:txBody>
      </p:sp>
      <p:sp>
        <p:nvSpPr>
          <p:cNvPr id="76" name="textbox 76"/>
          <p:cNvSpPr/>
          <p:nvPr/>
        </p:nvSpPr>
        <p:spPr>
          <a:xfrm>
            <a:off x="7066268" y="3017799"/>
            <a:ext cx="2555875" cy="29908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7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0000"/>
              </a:lnSpc>
            </a:pPr>
            <a:r>
              <a:rPr sz="2000" spc="-10" dirty="0">
                <a:ln w="7282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开源作者生态分成</a:t>
            </a:r>
            <a:r>
              <a:rPr sz="2000" spc="0" dirty="0">
                <a:ln w="7282" cap="flat" cmpd="sng">
                  <a:solidFill>
                    <a:srgbClr val="53585F">
                      <a:alpha val="100000"/>
                    </a:srgbClr>
                  </a:solidFill>
                  <a:prstDash val="solid"/>
                  <a:bevel/>
                </a:ln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补贴</a:t>
            </a:r>
            <a:endParaRPr lang="en-US" altLang="en-US" sz="2000" dirty="0"/>
          </a:p>
        </p:txBody>
      </p:sp>
      <p:pic>
        <p:nvPicPr>
          <p:cNvPr id="77" name="picture 7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4863045" y="5259298"/>
            <a:ext cx="690562" cy="690549"/>
          </a:xfrm>
          <a:prstGeom prst="rect">
            <a:avLst/>
          </a:prstGeom>
        </p:spPr>
      </p:pic>
      <p:pic>
        <p:nvPicPr>
          <p:cNvPr id="78" name="picture 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4888991" y="1637182"/>
            <a:ext cx="638111" cy="637540"/>
          </a:xfrm>
          <a:prstGeom prst="rect">
            <a:avLst/>
          </a:prstGeom>
        </p:spPr>
      </p:pic>
      <p:pic>
        <p:nvPicPr>
          <p:cNvPr id="79" name="picture 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10315956" y="917447"/>
            <a:ext cx="745235" cy="537972"/>
          </a:xfrm>
          <a:prstGeom prst="rect">
            <a:avLst/>
          </a:prstGeom>
        </p:spPr>
      </p:pic>
      <p:pic>
        <p:nvPicPr>
          <p:cNvPr id="80" name="picture 8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6689547" y="5084216"/>
            <a:ext cx="3541521" cy="7620"/>
          </a:xfrm>
          <a:prstGeom prst="rect">
            <a:avLst/>
          </a:prstGeom>
        </p:spPr>
      </p:pic>
      <p:pic>
        <p:nvPicPr>
          <p:cNvPr id="81" name="picture 8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7099033" y="3772789"/>
            <a:ext cx="3270479" cy="7620"/>
          </a:xfrm>
          <a:prstGeom prst="rect">
            <a:avLst/>
          </a:prstGeom>
        </p:spPr>
      </p:pic>
      <p:pic>
        <p:nvPicPr>
          <p:cNvPr id="82" name="picture 8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1600000">
            <a:off x="6964908" y="2358897"/>
            <a:ext cx="3270478" cy="76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picture 8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84" name="picture 8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1801139" y="3800627"/>
            <a:ext cx="8579191" cy="12700"/>
          </a:xfrm>
          <a:prstGeom prst="rect">
            <a:avLst/>
          </a:prstGeom>
        </p:spPr>
      </p:pic>
      <p:pic>
        <p:nvPicPr>
          <p:cNvPr id="85" name="picture 8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4378452" y="2077211"/>
            <a:ext cx="3461004" cy="3461003"/>
          </a:xfrm>
          <a:prstGeom prst="rect">
            <a:avLst/>
          </a:prstGeom>
        </p:spPr>
      </p:pic>
      <p:pic>
        <p:nvPicPr>
          <p:cNvPr id="86" name="picture 8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423303" y="283464"/>
            <a:ext cx="2738996" cy="1452371"/>
          </a:xfrm>
          <a:prstGeom prst="rect">
            <a:avLst/>
          </a:prstGeom>
        </p:spPr>
      </p:pic>
      <p:sp>
        <p:nvSpPr>
          <p:cNvPr id="87" name="textbox 87"/>
          <p:cNvSpPr/>
          <p:nvPr/>
        </p:nvSpPr>
        <p:spPr>
          <a:xfrm>
            <a:off x="1635618" y="4360178"/>
            <a:ext cx="2595879" cy="98488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5000"/>
              </a:lnSpc>
            </a:pPr>
            <a:endParaRPr lang="en-US" altLang="en-US" sz="100" dirty="0"/>
          </a:p>
          <a:p>
            <a:pPr marL="17780" indent="-5080" algn="l" rtl="0" eaLnBrk="0">
              <a:lnSpc>
                <a:spcPct val="110000"/>
              </a:lnSpc>
            </a:pP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永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恒宇宙系列的游戏中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,DAO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用户 </a:t>
            </a:r>
            <a:r>
              <a:rPr sz="1400" spc="-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会制作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专属的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DAO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模型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,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享受到虚 </a:t>
            </a:r>
            <a:r>
              <a:rPr sz="1400" spc="-3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拟世界的</a:t>
            </a:r>
            <a:r>
              <a:rPr sz="1400" spc="-2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NPC</a:t>
            </a:r>
            <a:r>
              <a:rPr sz="1400" spc="-5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权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益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endParaRPr lang="en-US" altLang="en-US" sz="1400" dirty="0"/>
          </a:p>
          <a:p>
            <a:pPr algn="l" rtl="0" eaLnBrk="0">
              <a:lnSpc>
                <a:spcPct val="105000"/>
              </a:lnSpc>
            </a:pPr>
            <a:endParaRPr lang="en-US" altLang="en-US" sz="400" dirty="0"/>
          </a:p>
          <a:p>
            <a:pPr indent="25400" algn="l" rtl="0" eaLnBrk="0">
              <a:lnSpc>
                <a:spcPct val="90000"/>
              </a:lnSpc>
              <a:spcBef>
                <a:spcPts val="5"/>
              </a:spcBef>
            </a:pP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(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DAO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将会被元宇宙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供奉起来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)</a:t>
            </a:r>
            <a:endParaRPr lang="en-US" altLang="en-US" sz="1400" dirty="0"/>
          </a:p>
        </p:txBody>
      </p:sp>
      <p:sp>
        <p:nvSpPr>
          <p:cNvPr id="88" name="textbox 88"/>
          <p:cNvSpPr/>
          <p:nvPr/>
        </p:nvSpPr>
        <p:spPr>
          <a:xfrm>
            <a:off x="8070273" y="2357767"/>
            <a:ext cx="2513329" cy="99313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5000"/>
              </a:lnSpc>
            </a:pPr>
            <a:endParaRPr lang="en-US" altLang="en-US" sz="100" dirty="0"/>
          </a:p>
          <a:p>
            <a:pPr marL="12700" indent="8890" algn="l" rtl="0" eaLnBrk="0">
              <a:lnSpc>
                <a:spcPct val="112000"/>
              </a:lnSpc>
            </a:pPr>
            <a:r>
              <a:rPr sz="1400" spc="-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能够享受永恒宇宙</a:t>
            </a:r>
            <a:r>
              <a:rPr sz="1400" spc="-5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用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户创造的价 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值分成</a:t>
            </a: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  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拥有专属</a:t>
            </a:r>
            <a:r>
              <a:rPr sz="1400" spc="5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的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运营客服对 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接</a:t>
            </a: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,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享受到定制</a:t>
            </a: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化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服务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endParaRPr lang="en-US" altLang="en-US" sz="1400" dirty="0"/>
          </a:p>
          <a:p>
            <a:pPr algn="l" rtl="0" eaLnBrk="0">
              <a:lnSpc>
                <a:spcPct val="130000"/>
              </a:lnSpc>
            </a:pPr>
            <a:endParaRPr lang="en-US" altLang="en-US" sz="300" dirty="0"/>
          </a:p>
          <a:p>
            <a:pPr indent="26035" algn="l" rtl="0" eaLnBrk="0">
              <a:lnSpc>
                <a:spcPct val="90000"/>
              </a:lnSpc>
              <a:spcBef>
                <a:spcPts val="5"/>
              </a:spcBef>
            </a:pP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(</a:t>
            </a:r>
            <a:r>
              <a:rPr sz="1400" spc="3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神的专属仆人</a:t>
            </a:r>
            <a:r>
              <a:rPr sz="1400" spc="5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)</a:t>
            </a:r>
            <a:endParaRPr lang="en-US" altLang="en-US" sz="1400" dirty="0"/>
          </a:p>
        </p:txBody>
      </p:sp>
      <p:sp>
        <p:nvSpPr>
          <p:cNvPr id="89" name="textbox 89"/>
          <p:cNvSpPr/>
          <p:nvPr/>
        </p:nvSpPr>
        <p:spPr>
          <a:xfrm>
            <a:off x="8086456" y="4359693"/>
            <a:ext cx="2388235" cy="98551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8000"/>
              </a:lnSpc>
            </a:pPr>
            <a:endParaRPr lang="en-US" altLang="en-US" sz="100" dirty="0"/>
          </a:p>
          <a:p>
            <a:pPr marL="12700" indent="8255" algn="l" rtl="0" eaLnBrk="0">
              <a:lnSpc>
                <a:spcPct val="110000"/>
              </a:lnSpc>
            </a:pPr>
            <a:r>
              <a:rPr sz="1400" spc="-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能够享受更</a:t>
            </a:r>
            <a:r>
              <a:rPr sz="1400" spc="-5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便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宜的交易手续费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 </a:t>
            </a:r>
            <a:r>
              <a:rPr sz="1400" spc="5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永久获得</a:t>
            </a:r>
            <a:r>
              <a:rPr sz="1400" spc="4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DAO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1400" spc="3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bu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ff,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1400" spc="5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资源</a:t>
            </a:r>
            <a:r>
              <a:rPr sz="1400" spc="3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收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集 </a:t>
            </a:r>
            <a:r>
              <a:rPr sz="1400" spc="3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的速度是普通用户</a:t>
            </a: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的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2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倍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endParaRPr lang="en-US" altLang="en-US" sz="1400" dirty="0"/>
          </a:p>
          <a:p>
            <a:pPr algn="l" rtl="0" eaLnBrk="0">
              <a:lnSpc>
                <a:spcPct val="103000"/>
              </a:lnSpc>
            </a:pPr>
            <a:endParaRPr lang="en-US" altLang="en-US" sz="400" dirty="0"/>
          </a:p>
          <a:p>
            <a:pPr indent="25400" algn="l" rtl="0" eaLnBrk="0">
              <a:lnSpc>
                <a:spcPct val="90000"/>
              </a:lnSpc>
              <a:spcBef>
                <a:spcPts val="0"/>
              </a:spcBef>
            </a:pP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(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神是凡人无法理解的</a:t>
            </a:r>
            <a:r>
              <a:rPr sz="1400" spc="5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存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在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)</a:t>
            </a:r>
            <a:endParaRPr lang="en-US" altLang="en-US" sz="1400" dirty="0"/>
          </a:p>
        </p:txBody>
      </p:sp>
      <p:sp>
        <p:nvSpPr>
          <p:cNvPr id="90" name="textbox 90"/>
          <p:cNvSpPr/>
          <p:nvPr/>
        </p:nvSpPr>
        <p:spPr>
          <a:xfrm>
            <a:off x="1638091" y="2562315"/>
            <a:ext cx="2386329" cy="98488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8000"/>
              </a:lnSpc>
            </a:pPr>
            <a:endParaRPr lang="en-US" altLang="en-US" sz="100" dirty="0"/>
          </a:p>
          <a:p>
            <a:pPr marL="14605" indent="-1905" algn="l" rtl="0" eaLnBrk="0">
              <a:lnSpc>
                <a:spcPct val="110000"/>
              </a:lnSpc>
            </a:pPr>
            <a:r>
              <a:rPr sz="1400" spc="-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具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备维护社区发展的投票权利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 </a:t>
            </a:r>
            <a:r>
              <a:rPr sz="1400" spc="-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能够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参加到社区建设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,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能够为元 </a:t>
            </a: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宇宙发展提供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建议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.</a:t>
            </a:r>
            <a:endParaRPr lang="en-US" altLang="en-US" sz="1400" dirty="0"/>
          </a:p>
          <a:p>
            <a:pPr algn="l" rtl="0" eaLnBrk="0">
              <a:lnSpc>
                <a:spcPct val="102000"/>
              </a:lnSpc>
            </a:pPr>
            <a:endParaRPr lang="en-US" altLang="en-US" sz="400" dirty="0"/>
          </a:p>
          <a:p>
            <a:pPr indent="22225" algn="l" rtl="0" eaLnBrk="0">
              <a:lnSpc>
                <a:spcPct val="90000"/>
              </a:lnSpc>
              <a:spcBef>
                <a:spcPts val="5"/>
              </a:spcBef>
            </a:pPr>
            <a:r>
              <a:rPr sz="1400" spc="1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(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DAO</a:t>
            </a:r>
            <a:r>
              <a:rPr sz="1400" spc="2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作为神将庇护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整个世界</a:t>
            </a:r>
            <a:r>
              <a:rPr sz="1400" spc="0" dirty="0">
                <a:solidFill>
                  <a:srgbClr val="53585F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)</a:t>
            </a:r>
            <a:endParaRPr lang="en-US" altLang="en-US" sz="1400" dirty="0"/>
          </a:p>
        </p:txBody>
      </p:sp>
      <p:sp>
        <p:nvSpPr>
          <p:cNvPr id="91" name="textbox 91"/>
          <p:cNvSpPr/>
          <p:nvPr/>
        </p:nvSpPr>
        <p:spPr>
          <a:xfrm>
            <a:off x="906868" y="1052855"/>
            <a:ext cx="1882139" cy="35242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6000"/>
              </a:lnSpc>
            </a:pPr>
            <a:endParaRPr lang="en-US" altLang="en-US" sz="100" dirty="0"/>
          </a:p>
          <a:p>
            <a:pPr indent="12700" algn="l" rtl="0" eaLnBrk="0">
              <a:lnSpc>
                <a:spcPct val="93000"/>
              </a:lnSpc>
            </a:pPr>
            <a:r>
              <a:rPr sz="2300" spc="60" dirty="0">
                <a:solidFill>
                  <a:srgbClr val="3F4694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D</a:t>
            </a:r>
            <a:r>
              <a:rPr sz="2300" spc="50" dirty="0">
                <a:solidFill>
                  <a:srgbClr val="3F4694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</a:t>
            </a:r>
            <a:r>
              <a:rPr sz="2300" spc="60" dirty="0">
                <a:solidFill>
                  <a:srgbClr val="3F4694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O</a:t>
            </a:r>
            <a:r>
              <a:rPr sz="2300" spc="8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社区治</a:t>
            </a:r>
            <a:r>
              <a:rPr sz="2300" spc="20" dirty="0">
                <a:solidFill>
                  <a:srgbClr val="3F4694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理</a:t>
            </a:r>
            <a:endParaRPr lang="en-US" altLang="en-US" sz="2300" dirty="0"/>
          </a:p>
        </p:txBody>
      </p:sp>
      <p:pic>
        <p:nvPicPr>
          <p:cNvPr id="92" name="picture 9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2926079" y="3840480"/>
            <a:ext cx="1234439" cy="365760"/>
          </a:xfrm>
          <a:prstGeom prst="rect">
            <a:avLst/>
          </a:prstGeom>
        </p:spPr>
      </p:pic>
      <p:pic>
        <p:nvPicPr>
          <p:cNvPr id="93" name="picture 9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10315956" y="917447"/>
            <a:ext cx="745235" cy="537972"/>
          </a:xfrm>
          <a:prstGeom prst="rect">
            <a:avLst/>
          </a:prstGeom>
        </p:spPr>
      </p:pic>
      <p:pic>
        <p:nvPicPr>
          <p:cNvPr id="94" name="picture 9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8046719" y="3840480"/>
            <a:ext cx="548640" cy="365760"/>
          </a:xfrm>
          <a:prstGeom prst="rect">
            <a:avLst/>
          </a:prstGeom>
        </p:spPr>
      </p:pic>
      <p:pic>
        <p:nvPicPr>
          <p:cNvPr id="95" name="picture 9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3611879" y="2011680"/>
            <a:ext cx="548640" cy="365759"/>
          </a:xfrm>
          <a:prstGeom prst="rect">
            <a:avLst/>
          </a:prstGeom>
        </p:spPr>
      </p:pic>
      <p:pic>
        <p:nvPicPr>
          <p:cNvPr id="96" name="picture 9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8046719" y="1874520"/>
            <a:ext cx="548640" cy="3657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6"/>
          <p:cNvGrpSpPr/>
          <p:nvPr/>
        </p:nvGrpSpPr>
        <p:grpSpPr>
          <a:xfrm rot="21600000">
            <a:off x="0" y="0"/>
            <a:ext cx="12192000" cy="2903220"/>
            <a:chOff x="0" y="0"/>
            <a:chExt cx="12192000" cy="2903220"/>
          </a:xfrm>
        </p:grpSpPr>
        <p:pic>
          <p:nvPicPr>
            <p:cNvPr id="97" name="picture 97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21600000">
              <a:off x="0" y="0"/>
              <a:ext cx="12192000" cy="2903220"/>
            </a:xfrm>
            <a:prstGeom prst="rect">
              <a:avLst/>
            </a:prstGeom>
          </p:spPr>
        </p:pic>
        <p:sp>
          <p:nvSpPr>
            <p:cNvPr id="98" name="rect"/>
            <p:cNvSpPr/>
            <p:nvPr/>
          </p:nvSpPr>
          <p:spPr>
            <a:xfrm>
              <a:off x="342900" y="1633728"/>
              <a:ext cx="4762500" cy="1269491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cap="flat">
              <a:noFill/>
              <a:prstDash val="solid"/>
              <a:miter lim="0"/>
            </a:ln>
          </p:spPr>
          <p:txBody>
            <a:bodyPr rtlCol="0"/>
            <a:lstStyle/>
            <a:p>
              <a:pPr algn="ctr"/>
              <a:endParaRPr lang="zh-CN" altLang="en-US"/>
            </a:p>
          </p:txBody>
        </p:sp>
        <p:sp>
          <p:nvSpPr>
            <p:cNvPr id="99" name="textbox 99"/>
            <p:cNvSpPr/>
            <p:nvPr/>
          </p:nvSpPr>
          <p:spPr>
            <a:xfrm>
              <a:off x="815746" y="1893189"/>
              <a:ext cx="3647440" cy="100139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95000"/>
                </a:lnSpc>
              </a:pPr>
              <a:endParaRPr lang="en-US" altLang="en-US" sz="100" dirty="0"/>
            </a:p>
            <a:p>
              <a:pPr indent="12700" algn="l" rtl="0" eaLnBrk="0">
                <a:lnSpc>
                  <a:spcPct val="90000"/>
                </a:lnSpc>
              </a:pPr>
              <a:r>
                <a:rPr sz="7100" spc="30" dirty="0">
                  <a:solidFill>
                    <a:srgbClr val="9397C2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融入生</a:t>
              </a:r>
              <a:r>
                <a:rPr sz="7100" spc="25" dirty="0">
                  <a:solidFill>
                    <a:srgbClr val="9397C2">
                      <a:alpha val="100000"/>
                    </a:srgbClr>
                  </a:solidFill>
                  <a:latin typeface="Microsoft YaHei"/>
                  <a:ea typeface="Microsoft YaHei"/>
                  <a:cs typeface="Microsoft YaHei"/>
                </a:rPr>
                <a:t>态</a:t>
              </a:r>
              <a:endParaRPr lang="en-US" altLang="en-US" sz="7100" dirty="0"/>
            </a:p>
          </p:txBody>
        </p:sp>
      </p:grpSp>
      <p:pic>
        <p:nvPicPr>
          <p:cNvPr id="100" name="picture 1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2058924" y="3570732"/>
            <a:ext cx="1764042" cy="1901316"/>
          </a:xfrm>
          <a:prstGeom prst="rect">
            <a:avLst/>
          </a:prstGeom>
        </p:spPr>
      </p:pic>
      <p:pic>
        <p:nvPicPr>
          <p:cNvPr id="101" name="picture 1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6412217" y="3750563"/>
            <a:ext cx="1161872" cy="1628533"/>
          </a:xfrm>
          <a:prstGeom prst="rect">
            <a:avLst/>
          </a:prstGeom>
        </p:spPr>
      </p:pic>
      <p:pic>
        <p:nvPicPr>
          <p:cNvPr id="102" name="picture 10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4464202" y="4154741"/>
            <a:ext cx="1161871" cy="1153350"/>
          </a:xfrm>
          <a:prstGeom prst="rect">
            <a:avLst/>
          </a:prstGeom>
        </p:spPr>
      </p:pic>
      <p:pic>
        <p:nvPicPr>
          <p:cNvPr id="103" name="picture 10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8641080" y="4184903"/>
            <a:ext cx="1051559" cy="1164336"/>
          </a:xfrm>
          <a:prstGeom prst="rect">
            <a:avLst/>
          </a:prstGeom>
        </p:spPr>
      </p:pic>
      <p:pic>
        <p:nvPicPr>
          <p:cNvPr id="104" name="picture 10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2167127" y="5606757"/>
            <a:ext cx="7681873" cy="285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satMod val="110000"/>
                <a:lum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satMod val="105000"/>
                <a:lum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shade val="94000"/>
              </a:schemeClr>
            </a:gs>
            <a:gs pos="50000">
              <a:schemeClr val="phClr">
                <a:lumMod val="110000"/>
                <a:satMod val="100000"/>
                <a:tint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1304</Words>
  <Application>WPS 文字</Application>
  <PresentationFormat/>
  <Paragraphs>182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Arial</vt:lpstr>
      <vt:lpstr>方正书宋_GBK</vt:lpstr>
      <vt:lpstr>Wingdings</vt:lpstr>
      <vt:lpstr>Microsoft YaHei</vt:lpstr>
      <vt:lpstr>汉仪旗黑</vt:lpstr>
      <vt:lpstr>Times New Roman</vt:lpstr>
      <vt:lpstr>Arial</vt:lpstr>
      <vt:lpstr>微软雅黑</vt:lpstr>
      <vt:lpstr>宋体</vt:lpstr>
      <vt:lpstr>Arial Unicode MS</vt:lpstr>
      <vt:lpstr>Calibri</vt:lpstr>
      <vt:lpstr>Helvetica Neue</vt:lpstr>
      <vt:lpstr>汉仪书宋二KW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lance</cp:lastModifiedBy>
  <cp:revision>1</cp:revision>
  <dcterms:created xsi:type="dcterms:W3CDTF">2022-01-08T13:09:11Z</dcterms:created>
  <dcterms:modified xsi:type="dcterms:W3CDTF">2022-01-08T13:09:11Z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O">
    <vt:lpwstr>wqlLaW5nc29mdCBQREYgdG8gV1BTIDc1</vt:lpwstr>
  </property>
  <property fmtid="{D5CDD505-2E9C-101B-9397-08002B2CF9AE}" pid="3" name="Created">
    <vt:filetime>1900-01-00T00:00:00Z</vt:filetime>
  </property>
  <property fmtid="{D5CDD505-2E9C-101B-9397-08002B2CF9AE}" pid="4" name="KSOProductBuildVer">
    <vt:lpwstr>2052-3.1.1.4956</vt:lpwstr>
  </property>
</Properties>
</file>